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664" r:id="rId5"/>
    <p:sldMasterId id="2147483676" r:id="rId6"/>
    <p:sldMasterId id="2147483683" r:id="rId7"/>
  </p:sldMasterIdLst>
  <p:notesMasterIdLst>
    <p:notesMasterId r:id="rId31"/>
  </p:notesMasterIdLst>
  <p:handoutMasterIdLst>
    <p:handoutMasterId r:id="rId32"/>
  </p:handoutMasterIdLst>
  <p:sldIdLst>
    <p:sldId id="259" r:id="rId8"/>
    <p:sldId id="388" r:id="rId9"/>
    <p:sldId id="389" r:id="rId10"/>
    <p:sldId id="369" r:id="rId11"/>
    <p:sldId id="393" r:id="rId12"/>
    <p:sldId id="380" r:id="rId13"/>
    <p:sldId id="372" r:id="rId14"/>
    <p:sldId id="373" r:id="rId15"/>
    <p:sldId id="374" r:id="rId16"/>
    <p:sldId id="375" r:id="rId17"/>
    <p:sldId id="394" r:id="rId18"/>
    <p:sldId id="395" r:id="rId19"/>
    <p:sldId id="377" r:id="rId20"/>
    <p:sldId id="387" r:id="rId21"/>
    <p:sldId id="378" r:id="rId22"/>
    <p:sldId id="379" r:id="rId23"/>
    <p:sldId id="381" r:id="rId24"/>
    <p:sldId id="382" r:id="rId25"/>
    <p:sldId id="383" r:id="rId26"/>
    <p:sldId id="385" r:id="rId27"/>
    <p:sldId id="391" r:id="rId28"/>
    <p:sldId id="392" r:id="rId29"/>
    <p:sldId id="390"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BCDDE"/>
    <a:srgbClr val="FF9900"/>
    <a:srgbClr val="FF9966"/>
    <a:srgbClr val="92D050"/>
    <a:srgbClr val="FF66CC"/>
    <a:srgbClr val="FF6699"/>
    <a:srgbClr val="990099"/>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24" autoAdjust="0"/>
  </p:normalViewPr>
  <p:slideViewPr>
    <p:cSldViewPr>
      <p:cViewPr varScale="1">
        <p:scale>
          <a:sx n="66" d="100"/>
          <a:sy n="66" d="100"/>
        </p:scale>
        <p:origin x="1650" y="48"/>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heme" Target="theme/theme1.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A609EA3-0AD9-4C5C-960B-22A7C3F68A34}" type="datetimeFigureOut">
              <a:rPr lang="en-US" smtClean="0"/>
              <a:t>3/19/2026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1C4B668-F192-436B-96E2-9B2FA6604100}" type="slidenum">
              <a:rPr lang="en-US" smtClean="0"/>
              <a:t>‹#›</a:t>
            </a:fld>
            <a:endParaRPr lang="en-US"/>
          </a:p>
        </p:txBody>
      </p:sp>
    </p:spTree>
    <p:extLst>
      <p:ext uri="{BB962C8B-B14F-4D97-AF65-F5344CB8AC3E}">
        <p14:creationId xmlns:p14="http://schemas.microsoft.com/office/powerpoint/2010/main" val="2097382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28F5CEF-93F7-4623-833C-8B0E81D0BA70}" type="datetimeFigureOut">
              <a:rPr lang="en-US" smtClean="0"/>
              <a:pPr/>
              <a:t>3/19/2026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9BDBC3-79B1-43EB-9B30-A05DBCBC0F05}" type="slidenum">
              <a:rPr lang="en-US" smtClean="0"/>
              <a:pPr/>
              <a:t>‹#›</a:t>
            </a:fld>
            <a:endParaRPr lang="en-US" dirty="0"/>
          </a:p>
        </p:txBody>
      </p:sp>
    </p:spTree>
    <p:extLst>
      <p:ext uri="{BB962C8B-B14F-4D97-AF65-F5344CB8AC3E}">
        <p14:creationId xmlns:p14="http://schemas.microsoft.com/office/powerpoint/2010/main" val="3968054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D9BDBC3-79B1-43EB-9B30-A05DBCBC0F05}" type="slidenum">
              <a:rPr lang="en-US" smtClean="0"/>
              <a:pPr/>
              <a:t>2</a:t>
            </a:fld>
            <a:endParaRPr lang="en-US" dirty="0"/>
          </a:p>
        </p:txBody>
      </p:sp>
    </p:spTree>
    <p:extLst>
      <p:ext uri="{BB962C8B-B14F-4D97-AF65-F5344CB8AC3E}">
        <p14:creationId xmlns:p14="http://schemas.microsoft.com/office/powerpoint/2010/main" val="385180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31774">
              <a:defRPr/>
            </a:pPr>
            <a:r>
              <a:rPr lang="en-US" dirty="0"/>
              <a:t>Under both policies, private organizations may not use "Air Force" in their names. </a:t>
            </a:r>
          </a:p>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7</a:t>
            </a:fld>
            <a:endParaRPr lang="en-US" dirty="0"/>
          </a:p>
        </p:txBody>
      </p:sp>
    </p:spTree>
    <p:extLst>
      <p:ext uri="{BB962C8B-B14F-4D97-AF65-F5344CB8AC3E}">
        <p14:creationId xmlns:p14="http://schemas.microsoft.com/office/powerpoint/2010/main" val="302087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10</a:t>
            </a:fld>
            <a:endParaRPr lang="en-US" dirty="0"/>
          </a:p>
        </p:txBody>
      </p:sp>
    </p:spTree>
    <p:extLst>
      <p:ext uri="{BB962C8B-B14F-4D97-AF65-F5344CB8AC3E}">
        <p14:creationId xmlns:p14="http://schemas.microsoft.com/office/powerpoint/2010/main" val="4143539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11</a:t>
            </a:fld>
            <a:endParaRPr lang="en-US" dirty="0"/>
          </a:p>
        </p:txBody>
      </p:sp>
    </p:spTree>
    <p:extLst>
      <p:ext uri="{BB962C8B-B14F-4D97-AF65-F5344CB8AC3E}">
        <p14:creationId xmlns:p14="http://schemas.microsoft.com/office/powerpoint/2010/main" val="2091674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12</a:t>
            </a:fld>
            <a:endParaRPr lang="en-US" dirty="0"/>
          </a:p>
        </p:txBody>
      </p:sp>
    </p:spTree>
    <p:extLst>
      <p:ext uri="{BB962C8B-B14F-4D97-AF65-F5344CB8AC3E}">
        <p14:creationId xmlns:p14="http://schemas.microsoft.com/office/powerpoint/2010/main" val="2020304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13</a:t>
            </a:fld>
            <a:endParaRPr lang="en-US" dirty="0"/>
          </a:p>
        </p:txBody>
      </p:sp>
    </p:spTree>
    <p:extLst>
      <p:ext uri="{BB962C8B-B14F-4D97-AF65-F5344CB8AC3E}">
        <p14:creationId xmlns:p14="http://schemas.microsoft.com/office/powerpoint/2010/main" val="3347378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 AFMAN 33-152, para 3.1.3.4.</a:t>
            </a:r>
          </a:p>
          <a:p>
            <a:endParaRPr lang="en-US" dirty="0"/>
          </a:p>
          <a:p>
            <a:pPr defTabSz="931774">
              <a:defRPr/>
            </a:pPr>
            <a:r>
              <a:rPr lang="en-US" dirty="0"/>
              <a:t>Specifically, Air Force personnel may not use official email to advertise unofficial off-installation fundraisers and volunteer requests.  Additionally, this provision prohibits the use of “official email, mail, computers, copiers, BITS, etc.” in support of such activities.  However, POs may provide notice of such fundraisers and volunteer requests using “daily bulletin boards or electronic public folders.”  See para 11.1.3.</a:t>
            </a:r>
          </a:p>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19</a:t>
            </a:fld>
            <a:endParaRPr lang="en-US" dirty="0"/>
          </a:p>
        </p:txBody>
      </p:sp>
    </p:spTree>
    <p:extLst>
      <p:ext uri="{BB962C8B-B14F-4D97-AF65-F5344CB8AC3E}">
        <p14:creationId xmlns:p14="http://schemas.microsoft.com/office/powerpoint/2010/main" val="927792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21</a:t>
            </a:fld>
            <a:endParaRPr lang="en-US" dirty="0"/>
          </a:p>
        </p:txBody>
      </p:sp>
    </p:spTree>
    <p:extLst>
      <p:ext uri="{BB962C8B-B14F-4D97-AF65-F5344CB8AC3E}">
        <p14:creationId xmlns:p14="http://schemas.microsoft.com/office/powerpoint/2010/main" val="2268368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BDBC3-79B1-43EB-9B30-A05DBCBC0F05}" type="slidenum">
              <a:rPr lang="en-US" smtClean="0"/>
              <a:pPr/>
              <a:t>22</a:t>
            </a:fld>
            <a:endParaRPr lang="en-US" dirty="0"/>
          </a:p>
        </p:txBody>
      </p:sp>
    </p:spTree>
    <p:extLst>
      <p:ext uri="{BB962C8B-B14F-4D97-AF65-F5344CB8AC3E}">
        <p14:creationId xmlns:p14="http://schemas.microsoft.com/office/powerpoint/2010/main" val="1276416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568752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24712" y="25400"/>
            <a:ext cx="6867143" cy="1143000"/>
          </a:xfrm>
        </p:spPr>
        <p:txBody>
          <a:bodyPr/>
          <a:lstStyle/>
          <a:p>
            <a:r>
              <a:rPr lang="en-US" dirty="0"/>
              <a:t>Click to edit Master title style</a:t>
            </a:r>
          </a:p>
        </p:txBody>
      </p:sp>
      <p:sp>
        <p:nvSpPr>
          <p:cNvPr id="3" name="Content Placeholder 2"/>
          <p:cNvSpPr>
            <a:spLocks noGrp="1"/>
          </p:cNvSpPr>
          <p:nvPr>
            <p:ph idx="1"/>
          </p:nvPr>
        </p:nvSpPr>
        <p:spPr>
          <a:xfrm>
            <a:off x="371475" y="1327150"/>
            <a:ext cx="8482013" cy="48176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2869417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1.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theme" Target="../theme/theme3.xml"/><Relationship Id="rId5" Type="http://schemas.openxmlformats.org/officeDocument/2006/relationships/image" Target="../media/image8.png"/><Relationship Id="rId4" Type="http://schemas.openxmlformats.org/officeDocument/2006/relationships/image" Target="../media/image7.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4.xml"/><Relationship Id="rId5" Type="http://schemas.openxmlformats.org/officeDocument/2006/relationships/image" Target="../media/image4.png"/><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Line 2"/>
          <p:cNvSpPr>
            <a:spLocks noChangeShapeType="1"/>
          </p:cNvSpPr>
          <p:nvPr/>
        </p:nvSpPr>
        <p:spPr bwMode="auto">
          <a:xfrm>
            <a:off x="379413" y="1231900"/>
            <a:ext cx="8385175" cy="0"/>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endParaRPr lang="en-US" dirty="0">
              <a:solidFill>
                <a:srgbClr val="000000"/>
              </a:solidFill>
            </a:endParaRPr>
          </a:p>
        </p:txBody>
      </p:sp>
      <p:pic>
        <p:nvPicPr>
          <p:cNvPr id="3075" name="Picture 25" descr="AMC"/>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99450" y="93663"/>
            <a:ext cx="7937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26" descr="18 AF Color Emble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6413" y="257175"/>
            <a:ext cx="7826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27" descr="375aw 3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75600" y="427038"/>
            <a:ext cx="768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28" descr="a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84138"/>
            <a:ext cx="1122363"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Rectangle 8"/>
          <p:cNvSpPr txBox="1">
            <a:spLocks noChangeArrowheads="1"/>
          </p:cNvSpPr>
          <p:nvPr/>
        </p:nvSpPr>
        <p:spPr bwMode="auto">
          <a:xfrm>
            <a:off x="0" y="587375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800" b="1">
                <a:solidFill>
                  <a:srgbClr val="000066"/>
                </a:solidFill>
                <a:latin typeface="Arial" charset="0"/>
              </a:defRPr>
            </a:lvl1pPr>
            <a:lvl2pPr marL="742950" indent="-285750">
              <a:defRPr sz="2800" b="1">
                <a:solidFill>
                  <a:srgbClr val="000066"/>
                </a:solidFill>
                <a:latin typeface="Arial" charset="0"/>
              </a:defRPr>
            </a:lvl2pPr>
            <a:lvl3pPr marL="1143000" indent="-228600">
              <a:defRPr sz="2800" b="1">
                <a:solidFill>
                  <a:srgbClr val="000066"/>
                </a:solidFill>
                <a:latin typeface="Arial" charset="0"/>
              </a:defRPr>
            </a:lvl3pPr>
            <a:lvl4pPr marL="1600200" indent="-228600">
              <a:defRPr sz="2800" b="1">
                <a:solidFill>
                  <a:srgbClr val="000066"/>
                </a:solidFill>
                <a:latin typeface="Arial" charset="0"/>
              </a:defRPr>
            </a:lvl4pPr>
            <a:lvl5pPr marL="2057400" indent="-228600">
              <a:defRPr sz="2800" b="1">
                <a:solidFill>
                  <a:srgbClr val="000066"/>
                </a:solidFill>
                <a:latin typeface="Arial" charset="0"/>
              </a:defRPr>
            </a:lvl5pPr>
            <a:lvl6pPr marL="2514600" indent="-228600" eaLnBrk="0" fontAlgn="base" hangingPunct="0">
              <a:spcBef>
                <a:spcPct val="0"/>
              </a:spcBef>
              <a:spcAft>
                <a:spcPct val="0"/>
              </a:spcAft>
              <a:defRPr sz="2800" b="1">
                <a:solidFill>
                  <a:srgbClr val="000066"/>
                </a:solidFill>
                <a:latin typeface="Arial" charset="0"/>
              </a:defRPr>
            </a:lvl6pPr>
            <a:lvl7pPr marL="2971800" indent="-228600" eaLnBrk="0" fontAlgn="base" hangingPunct="0">
              <a:spcBef>
                <a:spcPct val="0"/>
              </a:spcBef>
              <a:spcAft>
                <a:spcPct val="0"/>
              </a:spcAft>
              <a:defRPr sz="2800" b="1">
                <a:solidFill>
                  <a:srgbClr val="000066"/>
                </a:solidFill>
                <a:latin typeface="Arial" charset="0"/>
              </a:defRPr>
            </a:lvl7pPr>
            <a:lvl8pPr marL="3429000" indent="-228600" eaLnBrk="0" fontAlgn="base" hangingPunct="0">
              <a:spcBef>
                <a:spcPct val="0"/>
              </a:spcBef>
              <a:spcAft>
                <a:spcPct val="0"/>
              </a:spcAft>
              <a:defRPr sz="2800" b="1">
                <a:solidFill>
                  <a:srgbClr val="000066"/>
                </a:solidFill>
                <a:latin typeface="Arial" charset="0"/>
              </a:defRPr>
            </a:lvl8pPr>
            <a:lvl9pPr marL="3886200" indent="-228600" eaLnBrk="0" fontAlgn="base" hangingPunct="0">
              <a:spcBef>
                <a:spcPct val="0"/>
              </a:spcBef>
              <a:spcAft>
                <a:spcPct val="0"/>
              </a:spcAft>
              <a:defRPr sz="2800" b="1">
                <a:solidFill>
                  <a:srgbClr val="000066"/>
                </a:solidFill>
                <a:latin typeface="Arial" charset="0"/>
              </a:defRPr>
            </a:lvl9pPr>
          </a:lstStyle>
          <a:p>
            <a:pPr algn="ctr">
              <a:defRPr/>
            </a:pPr>
            <a:r>
              <a:rPr lang="en-US" sz="2000" i="1" dirty="0"/>
              <a:t>AMC’s Showcase Wing…Executing Rapid Global Mobility</a:t>
            </a:r>
          </a:p>
        </p:txBody>
      </p:sp>
      <p:sp>
        <p:nvSpPr>
          <p:cNvPr id="3080" name="Line 4"/>
          <p:cNvSpPr>
            <a:spLocks noChangeShapeType="1"/>
          </p:cNvSpPr>
          <p:nvPr/>
        </p:nvSpPr>
        <p:spPr bwMode="auto">
          <a:xfrm>
            <a:off x="417513" y="6184900"/>
            <a:ext cx="8385175" cy="0"/>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endParaRPr lang="en-US" dirty="0">
              <a:solidFill>
                <a:srgbClr val="000000"/>
              </a:solidFill>
            </a:endParaRPr>
          </a:p>
        </p:txBody>
      </p:sp>
    </p:spTree>
    <p:extLst>
      <p:ext uri="{BB962C8B-B14F-4D97-AF65-F5344CB8AC3E}">
        <p14:creationId xmlns:p14="http://schemas.microsoft.com/office/powerpoint/2010/main" val="4152232582"/>
      </p:ext>
    </p:extLst>
  </p:cSld>
  <p:clrMap bg1="lt1" tx1="dk1" bg2="lt2" tx2="dk2" accent1="accent1" accent2="accent2" accent3="accent3" accent4="accent4" accent5="accent5" accent6="accent6" hlink="hlink" folHlink="folHlink"/>
  <p:transition/>
  <p:hf sldNum="0" hdr="0" dt="0"/>
  <p:txStyles>
    <p:titleStyle>
      <a:lvl1pPr algn="ctr" rtl="0" eaLnBrk="0" fontAlgn="base" hangingPunct="0">
        <a:spcBef>
          <a:spcPct val="0"/>
        </a:spcBef>
        <a:spcAft>
          <a:spcPct val="0"/>
        </a:spcAft>
        <a:defRPr sz="3200" b="1" kern="1200">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eaLnBrk="0" fontAlgn="base" hangingPunct="0">
        <a:spcBef>
          <a:spcPct val="0"/>
        </a:spcBef>
        <a:spcAft>
          <a:spcPct val="0"/>
        </a:spcAft>
        <a:defRPr sz="3200" b="1">
          <a:solidFill>
            <a:srgbClr val="000066"/>
          </a:solidFill>
          <a:latin typeface="Arial" charset="0"/>
        </a:defRPr>
      </a:lvl6pPr>
      <a:lvl7pPr marL="914400" algn="ctr" rtl="0" eaLnBrk="0" fontAlgn="base" hangingPunct="0">
        <a:spcBef>
          <a:spcPct val="0"/>
        </a:spcBef>
        <a:spcAft>
          <a:spcPct val="0"/>
        </a:spcAft>
        <a:defRPr sz="3200" b="1">
          <a:solidFill>
            <a:srgbClr val="000066"/>
          </a:solidFill>
          <a:latin typeface="Arial" charset="0"/>
        </a:defRPr>
      </a:lvl7pPr>
      <a:lvl8pPr marL="1371600" algn="ctr" rtl="0" eaLnBrk="0" fontAlgn="base" hangingPunct="0">
        <a:spcBef>
          <a:spcPct val="0"/>
        </a:spcBef>
        <a:spcAft>
          <a:spcPct val="0"/>
        </a:spcAft>
        <a:defRPr sz="3200" b="1">
          <a:solidFill>
            <a:srgbClr val="000066"/>
          </a:solidFill>
          <a:latin typeface="Arial" charset="0"/>
        </a:defRPr>
      </a:lvl8pPr>
      <a:lvl9pPr marL="1828800" algn="ctr" rtl="0" eaLnBrk="0" fontAlgn="base" hangingPunct="0">
        <a:spcBef>
          <a:spcPct val="0"/>
        </a:spcBef>
        <a:spcAft>
          <a:spcPct val="0"/>
        </a:spcAft>
        <a:defRPr sz="3200" b="1">
          <a:solidFill>
            <a:srgbClr val="000066"/>
          </a:solidFill>
          <a:latin typeface="Arial"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kern="1200">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kern="1200">
          <a:solidFill>
            <a:srgbClr val="000066"/>
          </a:solidFill>
          <a:latin typeface="+mn-lt"/>
          <a:ea typeface="+mn-ea"/>
          <a:cs typeface="+mn-cs"/>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kern="1200">
          <a:solidFill>
            <a:srgbClr val="000066"/>
          </a:solidFill>
          <a:latin typeface="+mn-lt"/>
          <a:ea typeface="+mn-ea"/>
          <a:cs typeface="+mn-cs"/>
        </a:defRPr>
      </a:lvl3pPr>
      <a:lvl4pPr marL="1371600" indent="-228600" algn="l" rtl="0" eaLnBrk="0" fontAlgn="base" hangingPunct="0">
        <a:spcBef>
          <a:spcPct val="20000"/>
        </a:spcBef>
        <a:spcAft>
          <a:spcPct val="0"/>
        </a:spcAft>
        <a:buClr>
          <a:srgbClr val="003399"/>
        </a:buClr>
        <a:buSzPct val="80000"/>
        <a:buFont typeface="Wingdings" pitchFamily="2" charset="2"/>
        <a:buChar char="n"/>
        <a:defRPr b="1" kern="1200">
          <a:solidFill>
            <a:srgbClr val="000066"/>
          </a:solidFill>
          <a:latin typeface="+mn-lt"/>
          <a:ea typeface="+mn-ea"/>
          <a:cs typeface="+mn-cs"/>
        </a:defRPr>
      </a:lvl4pPr>
      <a:lvl5pPr marL="1714500" indent="-228600" algn="l" rtl="0" eaLnBrk="0" fontAlgn="base" hangingPunct="0">
        <a:spcBef>
          <a:spcPct val="20000"/>
        </a:spcBef>
        <a:spcAft>
          <a:spcPct val="0"/>
        </a:spcAft>
        <a:buClr>
          <a:srgbClr val="003399"/>
        </a:buClr>
        <a:buSzPct val="80000"/>
        <a:buFont typeface="Wingdings" pitchFamily="2" charset="2"/>
        <a:buChar char="n"/>
        <a:defRPr sz="1600" b="1" kern="1200">
          <a:solidFill>
            <a:srgbClr val="00006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4"/>
          <p:cNvSpPr>
            <a:spLocks noChangeShapeType="1"/>
          </p:cNvSpPr>
          <p:nvPr/>
        </p:nvSpPr>
        <p:spPr bwMode="auto">
          <a:xfrm>
            <a:off x="379413" y="1231900"/>
            <a:ext cx="8385175" cy="0"/>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endParaRPr lang="en-US" dirty="0">
              <a:solidFill>
                <a:srgbClr val="003399"/>
              </a:solidFill>
            </a:endParaRPr>
          </a:p>
        </p:txBody>
      </p:sp>
      <p:sp>
        <p:nvSpPr>
          <p:cNvPr id="1027" name="Rectangle 7"/>
          <p:cNvSpPr>
            <a:spLocks noGrp="1" noChangeArrowheads="1"/>
          </p:cNvSpPr>
          <p:nvPr>
            <p:ph type="body" idx="1"/>
          </p:nvPr>
        </p:nvSpPr>
        <p:spPr bwMode="auto">
          <a:xfrm>
            <a:off x="371475" y="1327150"/>
            <a:ext cx="8482013"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8" name="Rectangle 8"/>
          <p:cNvSpPr>
            <a:spLocks noGrp="1" noChangeArrowheads="1"/>
          </p:cNvSpPr>
          <p:nvPr>
            <p:ph type="title"/>
          </p:nvPr>
        </p:nvSpPr>
        <p:spPr bwMode="auto">
          <a:xfrm>
            <a:off x="1147763" y="25400"/>
            <a:ext cx="68548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1029" name="Picture 25" descr="AMC"/>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9450" y="93663"/>
            <a:ext cx="7937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26" descr="18 AF Color Emble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26413" y="257175"/>
            <a:ext cx="7826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27" descr="375aw 3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75600" y="427038"/>
            <a:ext cx="768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8" descr="a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84138"/>
            <a:ext cx="112077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Line 4"/>
          <p:cNvSpPr>
            <a:spLocks noChangeShapeType="1"/>
          </p:cNvSpPr>
          <p:nvPr/>
        </p:nvSpPr>
        <p:spPr bwMode="auto">
          <a:xfrm>
            <a:off x="417513" y="6184900"/>
            <a:ext cx="8385175" cy="0"/>
          </a:xfrm>
          <a:prstGeom prst="line">
            <a:avLst/>
          </a:prstGeom>
          <a:noFill/>
          <a:ln w="57150">
            <a:solidFill>
              <a:srgbClr val="000066"/>
            </a:solidFill>
            <a:round/>
            <a:headEnd/>
            <a:tailEnd/>
          </a:ln>
          <a:extLst>
            <a:ext uri="{909E8E84-426E-40DD-AFC4-6F175D3DCCD1}">
              <a14:hiddenFill xmlns:a14="http://schemas.microsoft.com/office/drawing/2010/main">
                <a:noFill/>
              </a14:hiddenFill>
            </a:ext>
          </a:extLst>
        </p:spPr>
        <p:txBody>
          <a:bodyPr wrap="none" anchor="ctr"/>
          <a:lstStyle/>
          <a:p>
            <a:endParaRPr lang="en-US" dirty="0">
              <a:solidFill>
                <a:srgbClr val="003399"/>
              </a:solidFill>
            </a:endParaRPr>
          </a:p>
        </p:txBody>
      </p:sp>
      <p:sp>
        <p:nvSpPr>
          <p:cNvPr id="1034" name="Rectangle 8"/>
          <p:cNvSpPr txBox="1">
            <a:spLocks noChangeArrowheads="1"/>
          </p:cNvSpPr>
          <p:nvPr/>
        </p:nvSpPr>
        <p:spPr bwMode="auto">
          <a:xfrm>
            <a:off x="0" y="587375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800" b="1">
                <a:solidFill>
                  <a:srgbClr val="000066"/>
                </a:solidFill>
                <a:latin typeface="Arial" charset="0"/>
              </a:defRPr>
            </a:lvl1pPr>
            <a:lvl2pPr marL="742950" indent="-285750">
              <a:defRPr sz="2800" b="1">
                <a:solidFill>
                  <a:srgbClr val="000066"/>
                </a:solidFill>
                <a:latin typeface="Arial" charset="0"/>
              </a:defRPr>
            </a:lvl2pPr>
            <a:lvl3pPr marL="1143000" indent="-228600">
              <a:defRPr sz="2800" b="1">
                <a:solidFill>
                  <a:srgbClr val="000066"/>
                </a:solidFill>
                <a:latin typeface="Arial" charset="0"/>
              </a:defRPr>
            </a:lvl3pPr>
            <a:lvl4pPr marL="1600200" indent="-228600">
              <a:defRPr sz="2800" b="1">
                <a:solidFill>
                  <a:srgbClr val="000066"/>
                </a:solidFill>
                <a:latin typeface="Arial" charset="0"/>
              </a:defRPr>
            </a:lvl4pPr>
            <a:lvl5pPr marL="2057400" indent="-228600">
              <a:defRPr sz="2800" b="1">
                <a:solidFill>
                  <a:srgbClr val="000066"/>
                </a:solidFill>
                <a:latin typeface="Arial" charset="0"/>
              </a:defRPr>
            </a:lvl5pPr>
            <a:lvl6pPr marL="2514600" indent="-228600" eaLnBrk="0" fontAlgn="base" hangingPunct="0">
              <a:spcBef>
                <a:spcPct val="0"/>
              </a:spcBef>
              <a:spcAft>
                <a:spcPct val="0"/>
              </a:spcAft>
              <a:defRPr sz="2800" b="1">
                <a:solidFill>
                  <a:srgbClr val="000066"/>
                </a:solidFill>
                <a:latin typeface="Arial" charset="0"/>
              </a:defRPr>
            </a:lvl6pPr>
            <a:lvl7pPr marL="2971800" indent="-228600" eaLnBrk="0" fontAlgn="base" hangingPunct="0">
              <a:spcBef>
                <a:spcPct val="0"/>
              </a:spcBef>
              <a:spcAft>
                <a:spcPct val="0"/>
              </a:spcAft>
              <a:defRPr sz="2800" b="1">
                <a:solidFill>
                  <a:srgbClr val="000066"/>
                </a:solidFill>
                <a:latin typeface="Arial" charset="0"/>
              </a:defRPr>
            </a:lvl7pPr>
            <a:lvl8pPr marL="3429000" indent="-228600" eaLnBrk="0" fontAlgn="base" hangingPunct="0">
              <a:spcBef>
                <a:spcPct val="0"/>
              </a:spcBef>
              <a:spcAft>
                <a:spcPct val="0"/>
              </a:spcAft>
              <a:defRPr sz="2800" b="1">
                <a:solidFill>
                  <a:srgbClr val="000066"/>
                </a:solidFill>
                <a:latin typeface="Arial" charset="0"/>
              </a:defRPr>
            </a:lvl8pPr>
            <a:lvl9pPr marL="3886200" indent="-228600" eaLnBrk="0" fontAlgn="base" hangingPunct="0">
              <a:spcBef>
                <a:spcPct val="0"/>
              </a:spcBef>
              <a:spcAft>
                <a:spcPct val="0"/>
              </a:spcAft>
              <a:defRPr sz="2800" b="1">
                <a:solidFill>
                  <a:srgbClr val="000066"/>
                </a:solidFill>
                <a:latin typeface="Arial" charset="0"/>
              </a:defRPr>
            </a:lvl9pPr>
          </a:lstStyle>
          <a:p>
            <a:pPr algn="ctr">
              <a:defRPr/>
            </a:pPr>
            <a:r>
              <a:rPr lang="en-US" sz="2000" i="1" dirty="0"/>
              <a:t>AMC’s Showcase Wing…Executing Rapid Global</a:t>
            </a:r>
            <a:r>
              <a:rPr lang="en-US" sz="2000" i="1" baseline="0" dirty="0"/>
              <a:t> Mobility</a:t>
            </a:r>
            <a:endParaRPr lang="en-US" sz="2000" i="1" dirty="0"/>
          </a:p>
        </p:txBody>
      </p:sp>
    </p:spTree>
    <p:extLst>
      <p:ext uri="{BB962C8B-B14F-4D97-AF65-F5344CB8AC3E}">
        <p14:creationId xmlns:p14="http://schemas.microsoft.com/office/powerpoint/2010/main" val="3183702070"/>
      </p:ext>
    </p:extLst>
  </p:cSld>
  <p:clrMap bg1="lt1" tx1="dk1" bg2="lt2" tx2="dk2" accent1="accent1" accent2="accent2" accent3="accent3" accent4="accent4" accent5="accent5" accent6="accent6" hlink="hlink" folHlink="folHlink"/>
  <p:sldLayoutIdLst>
    <p:sldLayoutId id="2147483666" r:id="rId1"/>
    <p:sldLayoutId id="2147483667" r:id="rId2"/>
  </p:sldLayoutIdLst>
  <p:transition/>
  <p:hf sldNum="0" hdr="0" dt="0"/>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eaLnBrk="0" fontAlgn="base" hangingPunct="0">
        <a:spcBef>
          <a:spcPct val="0"/>
        </a:spcBef>
        <a:spcAft>
          <a:spcPct val="0"/>
        </a:spcAft>
        <a:defRPr sz="3200" b="1">
          <a:solidFill>
            <a:srgbClr val="000066"/>
          </a:solidFill>
          <a:latin typeface="Arial" charset="0"/>
        </a:defRPr>
      </a:lvl6pPr>
      <a:lvl7pPr marL="914400" algn="ctr" rtl="0" eaLnBrk="0" fontAlgn="base" hangingPunct="0">
        <a:spcBef>
          <a:spcPct val="0"/>
        </a:spcBef>
        <a:spcAft>
          <a:spcPct val="0"/>
        </a:spcAft>
        <a:defRPr sz="3200" b="1">
          <a:solidFill>
            <a:srgbClr val="000066"/>
          </a:solidFill>
          <a:latin typeface="Arial" charset="0"/>
        </a:defRPr>
      </a:lvl7pPr>
      <a:lvl8pPr marL="1371600" algn="ctr" rtl="0" eaLnBrk="0" fontAlgn="base" hangingPunct="0">
        <a:spcBef>
          <a:spcPct val="0"/>
        </a:spcBef>
        <a:spcAft>
          <a:spcPct val="0"/>
        </a:spcAft>
        <a:defRPr sz="3200" b="1">
          <a:solidFill>
            <a:srgbClr val="000066"/>
          </a:solidFill>
          <a:latin typeface="Arial" charset="0"/>
        </a:defRPr>
      </a:lvl8pPr>
      <a:lvl9pPr marL="1828800" algn="ctr" rtl="0" eaLnBrk="0" fontAlgn="base" hangingPunct="0">
        <a:spcBef>
          <a:spcPct val="0"/>
        </a:spcBef>
        <a:spcAft>
          <a:spcPct val="0"/>
        </a:spcAft>
        <a:defRPr sz="3200" b="1">
          <a:solidFill>
            <a:srgbClr val="000066"/>
          </a:solidFill>
          <a:latin typeface="Arial"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a:solidFill>
            <a:srgbClr val="000066"/>
          </a:solidFill>
          <a:latin typeface="+mn-lt"/>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a:solidFill>
            <a:srgbClr val="000066"/>
          </a:solidFill>
          <a:latin typeface="+mn-lt"/>
        </a:defRPr>
      </a:lvl3pPr>
      <a:lvl4pPr marL="1371600" indent="-228600" algn="l" rtl="0" eaLnBrk="0" fontAlgn="base" hangingPunct="0">
        <a:spcBef>
          <a:spcPct val="20000"/>
        </a:spcBef>
        <a:spcAft>
          <a:spcPct val="0"/>
        </a:spcAft>
        <a:buClr>
          <a:srgbClr val="003399"/>
        </a:buClr>
        <a:buSzPct val="80000"/>
        <a:buFont typeface="Wingdings" pitchFamily="2" charset="2"/>
        <a:buChar char="n"/>
        <a:defRPr b="1">
          <a:solidFill>
            <a:srgbClr val="000066"/>
          </a:solidFill>
          <a:latin typeface="+mn-lt"/>
        </a:defRPr>
      </a:lvl4pPr>
      <a:lvl5pPr marL="17145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5pPr>
      <a:lvl6pPr marL="21717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6pPr>
      <a:lvl7pPr marL="26289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7pPr>
      <a:lvl8pPr marL="30861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8pPr>
      <a:lvl9pPr marL="35433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4"/>
          <p:cNvSpPr>
            <a:spLocks noChangeShapeType="1"/>
          </p:cNvSpPr>
          <p:nvPr/>
        </p:nvSpPr>
        <p:spPr bwMode="auto">
          <a:xfrm>
            <a:off x="379413" y="1231900"/>
            <a:ext cx="8385175" cy="0"/>
          </a:xfrm>
          <a:prstGeom prst="line">
            <a:avLst/>
          </a:prstGeom>
          <a:noFill/>
          <a:ln w="57150">
            <a:solidFill>
              <a:srgbClr val="000066"/>
            </a:solidFill>
            <a:round/>
            <a:headEnd/>
            <a:tailEnd/>
          </a:ln>
        </p:spPr>
        <p:txBody>
          <a:bodyPr wrap="none" anchor="ctr"/>
          <a:lstStyle/>
          <a:p>
            <a:pPr>
              <a:defRPr/>
            </a:pPr>
            <a:endParaRPr lang="en-US" dirty="0">
              <a:solidFill>
                <a:srgbClr val="003399"/>
              </a:solidFill>
            </a:endParaRPr>
          </a:p>
        </p:txBody>
      </p:sp>
      <p:sp>
        <p:nvSpPr>
          <p:cNvPr id="1027" name="Rectangle 7"/>
          <p:cNvSpPr>
            <a:spLocks noGrp="1" noChangeArrowheads="1"/>
          </p:cNvSpPr>
          <p:nvPr>
            <p:ph type="body" idx="1"/>
          </p:nvPr>
        </p:nvSpPr>
        <p:spPr bwMode="auto">
          <a:xfrm>
            <a:off x="371475" y="1327150"/>
            <a:ext cx="8482013" cy="4352925"/>
          </a:xfrm>
          <a:prstGeom prst="rect">
            <a:avLst/>
          </a:prstGeom>
          <a:noFill/>
          <a:ln w="25400">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8" name="Rectangle 8"/>
          <p:cNvSpPr>
            <a:spLocks noGrp="1" noChangeArrowheads="1"/>
          </p:cNvSpPr>
          <p:nvPr>
            <p:ph type="title"/>
          </p:nvPr>
        </p:nvSpPr>
        <p:spPr bwMode="auto">
          <a:xfrm>
            <a:off x="1590675" y="25400"/>
            <a:ext cx="629126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pic>
        <p:nvPicPr>
          <p:cNvPr id="1029" name="Picture 25" descr="AMC"/>
          <p:cNvPicPr>
            <a:picLocks noChangeAspect="1" noChangeArrowheads="1"/>
          </p:cNvPicPr>
          <p:nvPr/>
        </p:nvPicPr>
        <p:blipFill>
          <a:blip r:embed="rId2" cstate="print"/>
          <a:srcRect/>
          <a:stretch>
            <a:fillRect/>
          </a:stretch>
        </p:blipFill>
        <p:spPr bwMode="auto">
          <a:xfrm>
            <a:off x="8299450" y="93663"/>
            <a:ext cx="793750" cy="777875"/>
          </a:xfrm>
          <a:prstGeom prst="rect">
            <a:avLst/>
          </a:prstGeom>
          <a:noFill/>
          <a:ln w="9525">
            <a:noFill/>
            <a:miter lim="800000"/>
            <a:headEnd/>
            <a:tailEnd/>
          </a:ln>
        </p:spPr>
      </p:pic>
      <p:pic>
        <p:nvPicPr>
          <p:cNvPr id="1030" name="Picture 26" descr="18 AF Color Emblem"/>
          <p:cNvPicPr>
            <a:picLocks noChangeAspect="1" noChangeArrowheads="1"/>
          </p:cNvPicPr>
          <p:nvPr/>
        </p:nvPicPr>
        <p:blipFill>
          <a:blip r:embed="rId3" cstate="print"/>
          <a:srcRect/>
          <a:stretch>
            <a:fillRect/>
          </a:stretch>
        </p:blipFill>
        <p:spPr bwMode="auto">
          <a:xfrm>
            <a:off x="8126413" y="257175"/>
            <a:ext cx="782637" cy="774700"/>
          </a:xfrm>
          <a:prstGeom prst="rect">
            <a:avLst/>
          </a:prstGeom>
          <a:noFill/>
          <a:ln w="9525">
            <a:noFill/>
            <a:miter lim="800000"/>
            <a:headEnd/>
            <a:tailEnd/>
          </a:ln>
        </p:spPr>
      </p:pic>
      <p:pic>
        <p:nvPicPr>
          <p:cNvPr id="1031" name="Picture 27" descr="375aw 3D"/>
          <p:cNvPicPr>
            <a:picLocks noChangeAspect="1" noChangeArrowheads="1"/>
          </p:cNvPicPr>
          <p:nvPr/>
        </p:nvPicPr>
        <p:blipFill>
          <a:blip r:embed="rId4" cstate="print"/>
          <a:srcRect/>
          <a:stretch>
            <a:fillRect/>
          </a:stretch>
        </p:blipFill>
        <p:spPr bwMode="auto">
          <a:xfrm>
            <a:off x="7975600" y="427038"/>
            <a:ext cx="768350" cy="719137"/>
          </a:xfrm>
          <a:prstGeom prst="rect">
            <a:avLst/>
          </a:prstGeom>
          <a:noFill/>
          <a:ln w="9525">
            <a:noFill/>
            <a:miter lim="800000"/>
            <a:headEnd/>
            <a:tailEnd/>
          </a:ln>
        </p:spPr>
      </p:pic>
      <p:pic>
        <p:nvPicPr>
          <p:cNvPr id="1032" name="Picture 28" descr="af"/>
          <p:cNvPicPr>
            <a:picLocks noChangeAspect="1" noChangeArrowheads="1"/>
          </p:cNvPicPr>
          <p:nvPr/>
        </p:nvPicPr>
        <p:blipFill>
          <a:blip r:embed="rId5" cstate="print"/>
          <a:srcRect/>
          <a:stretch>
            <a:fillRect/>
          </a:stretch>
        </p:blipFill>
        <p:spPr bwMode="auto">
          <a:xfrm>
            <a:off x="0" y="84138"/>
            <a:ext cx="1120775" cy="1041400"/>
          </a:xfrm>
          <a:prstGeom prst="rect">
            <a:avLst/>
          </a:prstGeom>
          <a:noFill/>
          <a:ln w="9525">
            <a:noFill/>
            <a:miter lim="800000"/>
            <a:headEnd/>
            <a:tailEnd/>
          </a:ln>
        </p:spPr>
      </p:pic>
      <p:sp>
        <p:nvSpPr>
          <p:cNvPr id="1033" name="Line 4"/>
          <p:cNvSpPr>
            <a:spLocks noChangeShapeType="1"/>
          </p:cNvSpPr>
          <p:nvPr/>
        </p:nvSpPr>
        <p:spPr bwMode="auto">
          <a:xfrm>
            <a:off x="417513" y="6184900"/>
            <a:ext cx="8385175" cy="0"/>
          </a:xfrm>
          <a:prstGeom prst="line">
            <a:avLst/>
          </a:prstGeom>
          <a:noFill/>
          <a:ln w="57150">
            <a:solidFill>
              <a:srgbClr val="000066"/>
            </a:solidFill>
            <a:round/>
            <a:headEnd/>
            <a:tailEnd/>
          </a:ln>
        </p:spPr>
        <p:txBody>
          <a:bodyPr wrap="none" anchor="ctr"/>
          <a:lstStyle/>
          <a:p>
            <a:pPr>
              <a:defRPr/>
            </a:pPr>
            <a:endParaRPr lang="en-US" dirty="0">
              <a:solidFill>
                <a:srgbClr val="003399"/>
              </a:solidFill>
            </a:endParaRPr>
          </a:p>
        </p:txBody>
      </p:sp>
      <p:sp>
        <p:nvSpPr>
          <p:cNvPr id="1034" name="Rectangle 8"/>
          <p:cNvSpPr txBox="1">
            <a:spLocks noChangeArrowheads="1"/>
          </p:cNvSpPr>
          <p:nvPr/>
        </p:nvSpPr>
        <p:spPr bwMode="auto">
          <a:xfrm>
            <a:off x="0" y="5873750"/>
            <a:ext cx="9144000" cy="1143000"/>
          </a:xfrm>
          <a:prstGeom prst="rect">
            <a:avLst/>
          </a:prstGeom>
          <a:noFill/>
          <a:ln>
            <a:noFill/>
          </a:ln>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defRPr/>
            </a:pPr>
            <a:r>
              <a:rPr lang="en-US" sz="2000" b="1" i="1" dirty="0">
                <a:solidFill>
                  <a:srgbClr val="000066"/>
                </a:solidFill>
              </a:rPr>
              <a:t>AMC’s Showcase Wing…Executing Combat Power</a:t>
            </a:r>
          </a:p>
        </p:txBody>
      </p:sp>
    </p:spTree>
    <p:extLst>
      <p:ext uri="{BB962C8B-B14F-4D97-AF65-F5344CB8AC3E}">
        <p14:creationId xmlns:p14="http://schemas.microsoft.com/office/powerpoint/2010/main" val="1055451782"/>
      </p:ext>
    </p:extLst>
  </p:cSld>
  <p:clrMap bg1="lt1" tx1="dk1" bg2="lt2" tx2="dk2" accent1="accent1" accent2="accent2" accent3="accent3" accent4="accent4" accent5="accent5" accent6="accent6" hlink="hlink" folHlink="folHlink"/>
  <p:transition/>
  <p:hf sldNum="0" hdr="0" dt="0"/>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eaLnBrk="0" fontAlgn="base" hangingPunct="0">
        <a:spcBef>
          <a:spcPct val="0"/>
        </a:spcBef>
        <a:spcAft>
          <a:spcPct val="0"/>
        </a:spcAft>
        <a:defRPr sz="3200" b="1">
          <a:solidFill>
            <a:srgbClr val="000066"/>
          </a:solidFill>
          <a:latin typeface="Arial" charset="0"/>
        </a:defRPr>
      </a:lvl6pPr>
      <a:lvl7pPr marL="914400" algn="ctr" rtl="0" eaLnBrk="0" fontAlgn="base" hangingPunct="0">
        <a:spcBef>
          <a:spcPct val="0"/>
        </a:spcBef>
        <a:spcAft>
          <a:spcPct val="0"/>
        </a:spcAft>
        <a:defRPr sz="3200" b="1">
          <a:solidFill>
            <a:srgbClr val="000066"/>
          </a:solidFill>
          <a:latin typeface="Arial" charset="0"/>
        </a:defRPr>
      </a:lvl7pPr>
      <a:lvl8pPr marL="1371600" algn="ctr" rtl="0" eaLnBrk="0" fontAlgn="base" hangingPunct="0">
        <a:spcBef>
          <a:spcPct val="0"/>
        </a:spcBef>
        <a:spcAft>
          <a:spcPct val="0"/>
        </a:spcAft>
        <a:defRPr sz="3200" b="1">
          <a:solidFill>
            <a:srgbClr val="000066"/>
          </a:solidFill>
          <a:latin typeface="Arial" charset="0"/>
        </a:defRPr>
      </a:lvl8pPr>
      <a:lvl9pPr marL="1828800" algn="ctr" rtl="0" eaLnBrk="0" fontAlgn="base" hangingPunct="0">
        <a:spcBef>
          <a:spcPct val="0"/>
        </a:spcBef>
        <a:spcAft>
          <a:spcPct val="0"/>
        </a:spcAft>
        <a:defRPr sz="3200" b="1">
          <a:solidFill>
            <a:srgbClr val="000066"/>
          </a:solidFill>
          <a:latin typeface="Arial"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a:solidFill>
            <a:srgbClr val="000066"/>
          </a:solidFill>
          <a:latin typeface="+mn-lt"/>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a:solidFill>
            <a:srgbClr val="000066"/>
          </a:solidFill>
          <a:latin typeface="+mn-lt"/>
        </a:defRPr>
      </a:lvl3pPr>
      <a:lvl4pPr marL="1371600" indent="-228600" algn="l" rtl="0" eaLnBrk="0" fontAlgn="base" hangingPunct="0">
        <a:spcBef>
          <a:spcPct val="20000"/>
        </a:spcBef>
        <a:spcAft>
          <a:spcPct val="0"/>
        </a:spcAft>
        <a:buClr>
          <a:srgbClr val="003399"/>
        </a:buClr>
        <a:buSzPct val="80000"/>
        <a:buFont typeface="Wingdings" pitchFamily="2" charset="2"/>
        <a:buChar char="n"/>
        <a:defRPr b="1">
          <a:solidFill>
            <a:srgbClr val="000066"/>
          </a:solidFill>
          <a:latin typeface="+mn-lt"/>
        </a:defRPr>
      </a:lvl4pPr>
      <a:lvl5pPr marL="17145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5pPr>
      <a:lvl6pPr marL="21717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6pPr>
      <a:lvl7pPr marL="26289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7pPr>
      <a:lvl8pPr marL="30861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8pPr>
      <a:lvl9pPr marL="35433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17892" name="Line 2"/>
          <p:cNvSpPr>
            <a:spLocks noChangeShapeType="1"/>
          </p:cNvSpPr>
          <p:nvPr/>
        </p:nvSpPr>
        <p:spPr bwMode="auto">
          <a:xfrm>
            <a:off x="379413" y="1231900"/>
            <a:ext cx="8385175" cy="0"/>
          </a:xfrm>
          <a:prstGeom prst="line">
            <a:avLst/>
          </a:prstGeom>
          <a:noFill/>
          <a:ln w="57150">
            <a:solidFill>
              <a:srgbClr val="000066"/>
            </a:solidFill>
            <a:round/>
            <a:headEnd/>
            <a:tailEnd/>
          </a:ln>
        </p:spPr>
        <p:txBody>
          <a:bodyPr wrap="none" anchor="ctr"/>
          <a:lstStyle/>
          <a:p>
            <a:pPr>
              <a:defRPr/>
            </a:pPr>
            <a:endParaRPr lang="en-US" dirty="0">
              <a:solidFill>
                <a:srgbClr val="000000"/>
              </a:solidFill>
            </a:endParaRPr>
          </a:p>
        </p:txBody>
      </p:sp>
      <p:pic>
        <p:nvPicPr>
          <p:cNvPr id="2053" name="Picture 25" descr="AMC"/>
          <p:cNvPicPr>
            <a:picLocks noChangeAspect="1" noChangeArrowheads="1"/>
          </p:cNvPicPr>
          <p:nvPr/>
        </p:nvPicPr>
        <p:blipFill>
          <a:blip r:embed="rId2" cstate="screen"/>
          <a:srcRect/>
          <a:stretch>
            <a:fillRect/>
          </a:stretch>
        </p:blipFill>
        <p:spPr bwMode="auto">
          <a:xfrm>
            <a:off x="8299450" y="93663"/>
            <a:ext cx="793750" cy="777875"/>
          </a:xfrm>
          <a:prstGeom prst="rect">
            <a:avLst/>
          </a:prstGeom>
          <a:noFill/>
          <a:ln w="9525">
            <a:noFill/>
            <a:miter lim="800000"/>
            <a:headEnd/>
            <a:tailEnd/>
          </a:ln>
        </p:spPr>
      </p:pic>
      <p:pic>
        <p:nvPicPr>
          <p:cNvPr id="2054" name="Picture 26" descr="18 AF Color Emblem"/>
          <p:cNvPicPr>
            <a:picLocks noChangeAspect="1" noChangeArrowheads="1"/>
          </p:cNvPicPr>
          <p:nvPr/>
        </p:nvPicPr>
        <p:blipFill>
          <a:blip r:embed="rId3" cstate="screen"/>
          <a:srcRect/>
          <a:stretch>
            <a:fillRect/>
          </a:stretch>
        </p:blipFill>
        <p:spPr bwMode="auto">
          <a:xfrm>
            <a:off x="8126413" y="257175"/>
            <a:ext cx="782637" cy="774700"/>
          </a:xfrm>
          <a:prstGeom prst="rect">
            <a:avLst/>
          </a:prstGeom>
          <a:noFill/>
          <a:ln w="9525">
            <a:noFill/>
            <a:miter lim="800000"/>
            <a:headEnd/>
            <a:tailEnd/>
          </a:ln>
        </p:spPr>
      </p:pic>
      <p:pic>
        <p:nvPicPr>
          <p:cNvPr id="2055" name="Picture 27" descr="375aw 3D"/>
          <p:cNvPicPr>
            <a:picLocks noChangeAspect="1" noChangeArrowheads="1"/>
          </p:cNvPicPr>
          <p:nvPr/>
        </p:nvPicPr>
        <p:blipFill>
          <a:blip r:embed="rId4" cstate="screen"/>
          <a:srcRect/>
          <a:stretch>
            <a:fillRect/>
          </a:stretch>
        </p:blipFill>
        <p:spPr bwMode="auto">
          <a:xfrm>
            <a:off x="7975600" y="427038"/>
            <a:ext cx="768350" cy="719137"/>
          </a:xfrm>
          <a:prstGeom prst="rect">
            <a:avLst/>
          </a:prstGeom>
          <a:noFill/>
          <a:ln w="9525">
            <a:noFill/>
            <a:miter lim="800000"/>
            <a:headEnd/>
            <a:tailEnd/>
          </a:ln>
        </p:spPr>
      </p:pic>
      <p:pic>
        <p:nvPicPr>
          <p:cNvPr id="2056" name="Picture 28" descr="af"/>
          <p:cNvPicPr>
            <a:picLocks noChangeAspect="1" noChangeArrowheads="1"/>
          </p:cNvPicPr>
          <p:nvPr/>
        </p:nvPicPr>
        <p:blipFill>
          <a:blip r:embed="rId5" cstate="screen"/>
          <a:srcRect/>
          <a:stretch>
            <a:fillRect/>
          </a:stretch>
        </p:blipFill>
        <p:spPr bwMode="auto">
          <a:xfrm>
            <a:off x="0" y="84138"/>
            <a:ext cx="1122363" cy="1041400"/>
          </a:xfrm>
          <a:prstGeom prst="rect">
            <a:avLst/>
          </a:prstGeom>
          <a:noFill/>
          <a:ln w="9525">
            <a:noFill/>
            <a:miter lim="800000"/>
            <a:headEnd/>
            <a:tailEnd/>
          </a:ln>
        </p:spPr>
      </p:pic>
      <p:sp>
        <p:nvSpPr>
          <p:cNvPr id="9" name="Rectangle 8"/>
          <p:cNvSpPr txBox="1">
            <a:spLocks noChangeArrowheads="1"/>
          </p:cNvSpPr>
          <p:nvPr/>
        </p:nvSpPr>
        <p:spPr bwMode="auto">
          <a:xfrm>
            <a:off x="0" y="5873750"/>
            <a:ext cx="9144000" cy="1143000"/>
          </a:xfrm>
          <a:prstGeom prst="rect">
            <a:avLst/>
          </a:prstGeom>
          <a:noFill/>
          <a:ln w="9525">
            <a:noFill/>
            <a:miter lim="800000"/>
            <a:headEnd/>
            <a:tailEnd/>
          </a:ln>
        </p:spPr>
        <p:txBody>
          <a:bodyPr anchor="ctr"/>
          <a:lstStyle/>
          <a:p>
            <a:pPr algn="ctr" eaLnBrk="0" fontAlgn="base" hangingPunct="0">
              <a:spcBef>
                <a:spcPct val="0"/>
              </a:spcBef>
              <a:spcAft>
                <a:spcPct val="0"/>
              </a:spcAft>
              <a:defRPr/>
            </a:pPr>
            <a:r>
              <a:rPr lang="en-US" sz="2000" b="1" i="1" dirty="0">
                <a:solidFill>
                  <a:srgbClr val="000066"/>
                </a:solidFill>
              </a:rPr>
              <a:t>AMC’s Showcase Wing…Executing Combat Power</a:t>
            </a:r>
          </a:p>
        </p:txBody>
      </p:sp>
      <p:sp>
        <p:nvSpPr>
          <p:cNvPr id="10" name="Line 4"/>
          <p:cNvSpPr>
            <a:spLocks noChangeShapeType="1"/>
          </p:cNvSpPr>
          <p:nvPr/>
        </p:nvSpPr>
        <p:spPr bwMode="auto">
          <a:xfrm>
            <a:off x="417513" y="6184900"/>
            <a:ext cx="8385175" cy="0"/>
          </a:xfrm>
          <a:prstGeom prst="line">
            <a:avLst/>
          </a:prstGeom>
          <a:noFill/>
          <a:ln w="57150">
            <a:solidFill>
              <a:srgbClr val="000066"/>
            </a:solidFill>
            <a:round/>
            <a:headEnd/>
            <a:tailEnd/>
          </a:ln>
          <a:effectLst/>
        </p:spPr>
        <p:txBody>
          <a:bodyPr wrap="none" anchor="ctr"/>
          <a:lstStyle/>
          <a:p>
            <a:pPr eaLnBrk="0" fontAlgn="base" hangingPunct="0">
              <a:spcBef>
                <a:spcPct val="0"/>
              </a:spcBef>
              <a:spcAft>
                <a:spcPct val="0"/>
              </a:spcAft>
              <a:defRPr/>
            </a:pPr>
            <a:endParaRPr lang="en-US" b="1" i="1" dirty="0">
              <a:solidFill>
                <a:srgbClr val="000000"/>
              </a:solidFill>
            </a:endParaRPr>
          </a:p>
        </p:txBody>
      </p:sp>
    </p:spTree>
    <p:extLst>
      <p:ext uri="{BB962C8B-B14F-4D97-AF65-F5344CB8AC3E}">
        <p14:creationId xmlns:p14="http://schemas.microsoft.com/office/powerpoint/2010/main" val="3893197737"/>
      </p:ext>
    </p:extLst>
  </p:cSld>
  <p:clrMap bg1="lt1" tx1="dk1" bg2="lt2" tx2="dk2" accent1="accent1" accent2="accent2" accent3="accent3" accent4="accent4" accent5="accent5" accent6="accent6" hlink="hlink" folHlink="folHlink"/>
  <p:transition/>
  <p:hf sldNum="0" hdr="0" dt="0"/>
  <p:txStyles>
    <p:titleStyle>
      <a:lvl1pPr algn="ctr" rtl="0" eaLnBrk="0" fontAlgn="base" hangingPunct="0">
        <a:spcBef>
          <a:spcPct val="0"/>
        </a:spcBef>
        <a:spcAft>
          <a:spcPct val="0"/>
        </a:spcAft>
        <a:defRPr sz="3200" b="1" kern="1200">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eaLnBrk="0" fontAlgn="base" hangingPunct="0">
        <a:spcBef>
          <a:spcPct val="0"/>
        </a:spcBef>
        <a:spcAft>
          <a:spcPct val="0"/>
        </a:spcAft>
        <a:defRPr sz="3200" b="1">
          <a:solidFill>
            <a:srgbClr val="000066"/>
          </a:solidFill>
          <a:latin typeface="Arial" charset="0"/>
        </a:defRPr>
      </a:lvl6pPr>
      <a:lvl7pPr marL="914400" algn="ctr" rtl="0" eaLnBrk="0" fontAlgn="base" hangingPunct="0">
        <a:spcBef>
          <a:spcPct val="0"/>
        </a:spcBef>
        <a:spcAft>
          <a:spcPct val="0"/>
        </a:spcAft>
        <a:defRPr sz="3200" b="1">
          <a:solidFill>
            <a:srgbClr val="000066"/>
          </a:solidFill>
          <a:latin typeface="Arial" charset="0"/>
        </a:defRPr>
      </a:lvl7pPr>
      <a:lvl8pPr marL="1371600" algn="ctr" rtl="0" eaLnBrk="0" fontAlgn="base" hangingPunct="0">
        <a:spcBef>
          <a:spcPct val="0"/>
        </a:spcBef>
        <a:spcAft>
          <a:spcPct val="0"/>
        </a:spcAft>
        <a:defRPr sz="3200" b="1">
          <a:solidFill>
            <a:srgbClr val="000066"/>
          </a:solidFill>
          <a:latin typeface="Arial" charset="0"/>
        </a:defRPr>
      </a:lvl8pPr>
      <a:lvl9pPr marL="1828800" algn="ctr" rtl="0" eaLnBrk="0" fontAlgn="base" hangingPunct="0">
        <a:spcBef>
          <a:spcPct val="0"/>
        </a:spcBef>
        <a:spcAft>
          <a:spcPct val="0"/>
        </a:spcAft>
        <a:defRPr sz="3200" b="1">
          <a:solidFill>
            <a:srgbClr val="000066"/>
          </a:solidFill>
          <a:latin typeface="Arial"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kern="1200">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kern="1200">
          <a:solidFill>
            <a:srgbClr val="000066"/>
          </a:solidFill>
          <a:latin typeface="+mn-lt"/>
          <a:ea typeface="+mn-ea"/>
          <a:cs typeface="+mn-cs"/>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kern="1200">
          <a:solidFill>
            <a:srgbClr val="000066"/>
          </a:solidFill>
          <a:latin typeface="+mn-lt"/>
          <a:ea typeface="+mn-ea"/>
          <a:cs typeface="+mn-cs"/>
        </a:defRPr>
      </a:lvl3pPr>
      <a:lvl4pPr marL="1371600" indent="-228600" algn="l" rtl="0" eaLnBrk="0" fontAlgn="base" hangingPunct="0">
        <a:spcBef>
          <a:spcPct val="20000"/>
        </a:spcBef>
        <a:spcAft>
          <a:spcPct val="0"/>
        </a:spcAft>
        <a:buClr>
          <a:srgbClr val="003399"/>
        </a:buClr>
        <a:buSzPct val="80000"/>
        <a:buFont typeface="Wingdings" pitchFamily="2" charset="2"/>
        <a:buChar char="n"/>
        <a:defRPr b="1" kern="1200">
          <a:solidFill>
            <a:srgbClr val="000066"/>
          </a:solidFill>
          <a:latin typeface="+mn-lt"/>
          <a:ea typeface="+mn-ea"/>
          <a:cs typeface="+mn-cs"/>
        </a:defRPr>
      </a:lvl4pPr>
      <a:lvl5pPr marL="1714500" indent="-228600" algn="l" rtl="0" eaLnBrk="0" fontAlgn="base" hangingPunct="0">
        <a:spcBef>
          <a:spcPct val="20000"/>
        </a:spcBef>
        <a:spcAft>
          <a:spcPct val="0"/>
        </a:spcAft>
        <a:buClr>
          <a:srgbClr val="003399"/>
        </a:buClr>
        <a:buSzPct val="80000"/>
        <a:buFont typeface="Wingdings" pitchFamily="2" charset="2"/>
        <a:buChar char="n"/>
        <a:defRPr sz="1600" b="1" kern="1200">
          <a:solidFill>
            <a:srgbClr val="00006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6"/>
          <p:cNvSpPr>
            <a:spLocks noChangeArrowheads="1"/>
          </p:cNvSpPr>
          <p:nvPr/>
        </p:nvSpPr>
        <p:spPr bwMode="auto">
          <a:xfrm>
            <a:off x="1028700" y="1752600"/>
            <a:ext cx="7086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6" tIns="45708" rIns="91416" bIns="45708" anchor="ctr"/>
          <a:lstStyle/>
          <a:p>
            <a:pPr algn="ctr">
              <a:lnSpc>
                <a:spcPct val="120000"/>
              </a:lnSpc>
            </a:pPr>
            <a:br>
              <a:rPr lang="en-US" b="1" dirty="0">
                <a:solidFill>
                  <a:srgbClr val="000066"/>
                </a:solidFill>
              </a:rPr>
            </a:br>
            <a:endParaRPr lang="en-US" sz="3200" b="1" dirty="0">
              <a:solidFill>
                <a:srgbClr val="000066"/>
              </a:solidFill>
            </a:endParaRPr>
          </a:p>
          <a:p>
            <a:pPr algn="ctr">
              <a:lnSpc>
                <a:spcPct val="120000"/>
              </a:lnSpc>
            </a:pPr>
            <a:r>
              <a:rPr lang="en-US" sz="6000" b="1" dirty="0">
                <a:solidFill>
                  <a:srgbClr val="000066"/>
                </a:solidFill>
                <a:latin typeface="Didact Gothic" panose="00000500000000000000" pitchFamily="2" charset="0"/>
              </a:rPr>
              <a:t>Private Organizations</a:t>
            </a:r>
          </a:p>
          <a:p>
            <a:pPr algn="ctr">
              <a:lnSpc>
                <a:spcPct val="120000"/>
              </a:lnSpc>
            </a:pPr>
            <a:r>
              <a:rPr lang="en-US" sz="6000" b="1" dirty="0">
                <a:solidFill>
                  <a:srgbClr val="000066"/>
                </a:solidFill>
                <a:latin typeface="Didact Gothic" panose="00000500000000000000" pitchFamily="2" charset="0"/>
              </a:rPr>
              <a:t>2026</a:t>
            </a:r>
          </a:p>
          <a:p>
            <a:pPr algn="ctr">
              <a:lnSpc>
                <a:spcPct val="120000"/>
              </a:lnSpc>
            </a:pPr>
            <a:endParaRPr lang="en-US" sz="3200" b="1" dirty="0">
              <a:solidFill>
                <a:srgbClr val="000066"/>
              </a:solidFill>
            </a:endParaRPr>
          </a:p>
          <a:p>
            <a:pPr algn="ctr">
              <a:lnSpc>
                <a:spcPct val="120000"/>
              </a:lnSpc>
            </a:pPr>
            <a:endParaRPr lang="en-US" sz="3200" b="1" dirty="0">
              <a:solidFill>
                <a:srgbClr val="000066"/>
              </a:solidFill>
            </a:endParaRPr>
          </a:p>
        </p:txBody>
      </p:sp>
    </p:spTree>
    <p:extLst>
      <p:ext uri="{BB962C8B-B14F-4D97-AF65-F5344CB8AC3E}">
        <p14:creationId xmlns:p14="http://schemas.microsoft.com/office/powerpoint/2010/main" val="115204152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Fundraising</a:t>
            </a:r>
          </a:p>
        </p:txBody>
      </p:sp>
      <p:sp>
        <p:nvSpPr>
          <p:cNvPr id="3" name="Content Placeholder 2"/>
          <p:cNvSpPr>
            <a:spLocks noGrp="1"/>
          </p:cNvSpPr>
          <p:nvPr>
            <p:ph idx="1"/>
          </p:nvPr>
        </p:nvSpPr>
        <p:spPr/>
        <p:txBody>
          <a:bodyPr/>
          <a:lstStyle/>
          <a:p>
            <a:r>
              <a:rPr lang="en-US" sz="2000" dirty="0"/>
              <a:t>Authorized: </a:t>
            </a:r>
            <a:r>
              <a:rPr lang="en-US" sz="2000" b="0" u="sng" dirty="0"/>
              <a:t>occasional</a:t>
            </a:r>
            <a:r>
              <a:rPr lang="en-US" sz="2000" b="0" dirty="0"/>
              <a:t> sales for fundraising purpose as not more than </a:t>
            </a:r>
            <a:r>
              <a:rPr lang="en-US" sz="2000" dirty="0"/>
              <a:t>3 per Quarter</a:t>
            </a:r>
            <a:r>
              <a:rPr lang="en-US" sz="2000" b="0" dirty="0"/>
              <a:t> </a:t>
            </a:r>
            <a:r>
              <a:rPr lang="en-US" sz="2000" dirty="0"/>
              <a:t>of the Fiscal Year</a:t>
            </a:r>
          </a:p>
          <a:p>
            <a:r>
              <a:rPr lang="en-US" sz="2000" dirty="0">
                <a:solidFill>
                  <a:srgbClr val="FF0000"/>
                </a:solidFill>
              </a:rPr>
              <a:t>POs MUST obtain approval for on </a:t>
            </a:r>
            <a:r>
              <a:rPr lang="en-US" sz="2000" u="sng" dirty="0">
                <a:solidFill>
                  <a:srgbClr val="FF0000"/>
                </a:solidFill>
              </a:rPr>
              <a:t>and</a:t>
            </a:r>
            <a:r>
              <a:rPr lang="en-US" sz="2000" dirty="0">
                <a:solidFill>
                  <a:srgbClr val="FF0000"/>
                </a:solidFill>
              </a:rPr>
              <a:t> off base fundraisers via fundraiser request form </a:t>
            </a:r>
          </a:p>
          <a:p>
            <a:pPr lvl="1"/>
            <a:r>
              <a:rPr lang="en-US" sz="1300" dirty="0"/>
              <a:t>Must not engage in activities that duplicate or compete with AAFES, MWR, or any NAFI (except Thrift Store) </a:t>
            </a:r>
          </a:p>
          <a:p>
            <a:pPr lvl="1"/>
            <a:r>
              <a:rPr lang="en-US" sz="1300" dirty="0"/>
              <a:t>Must not operate amusement machines, or games of chance (lottery, bingo, raffles</a:t>
            </a:r>
            <a:r>
              <a:rPr lang="en-US" sz="1300" dirty="0">
                <a:solidFill>
                  <a:srgbClr val="FF0000"/>
                </a:solidFill>
              </a:rPr>
              <a:t>*</a:t>
            </a:r>
            <a:r>
              <a:rPr lang="en-US" sz="1300" dirty="0"/>
              <a:t>)</a:t>
            </a:r>
          </a:p>
          <a:p>
            <a:pPr lvl="1"/>
            <a:r>
              <a:rPr lang="en-US" sz="1300" dirty="0"/>
              <a:t>No selling or serving of alcohol (see AFI 10.14 for more info)</a:t>
            </a:r>
          </a:p>
          <a:p>
            <a:pPr lvl="1"/>
            <a:r>
              <a:rPr lang="en-US" sz="1300" dirty="0"/>
              <a:t>Must be outside of the workplace (</a:t>
            </a:r>
            <a:r>
              <a:rPr lang="en-US" sz="1300" b="0" i="1" dirty="0"/>
              <a:t>can be in common areas</a:t>
            </a:r>
            <a:r>
              <a:rPr lang="en-US" sz="1300" dirty="0"/>
              <a:t>)</a:t>
            </a:r>
          </a:p>
          <a:p>
            <a:pPr lvl="1"/>
            <a:r>
              <a:rPr lang="en-US" sz="1300" dirty="0"/>
              <a:t>Uniform? Duty Time? Not allowed. 	</a:t>
            </a:r>
            <a:r>
              <a:rPr lang="en-US" sz="1300" dirty="0">
                <a:sym typeface="Wingdings" panose="05000000000000000000" pitchFamily="2" charset="2"/>
              </a:rPr>
              <a:t></a:t>
            </a:r>
            <a:r>
              <a:rPr lang="en-US" sz="1300" dirty="0"/>
              <a:t>(</a:t>
            </a:r>
            <a:r>
              <a:rPr lang="en-US" sz="1300" b="0" i="1" dirty="0">
                <a:solidFill>
                  <a:schemeClr val="accent6">
                    <a:lumMod val="50000"/>
                  </a:schemeClr>
                </a:solidFill>
              </a:rPr>
              <a:t>avoid wearing morale shirts too</a:t>
            </a:r>
            <a:r>
              <a:rPr lang="en-US" sz="1300" dirty="0"/>
              <a:t>)</a:t>
            </a:r>
          </a:p>
          <a:p>
            <a:pPr lvl="1"/>
            <a:r>
              <a:rPr lang="en-US" sz="1300" dirty="0"/>
              <a:t>Cannot conduct “For Us, By Us” fundraisers!</a:t>
            </a:r>
          </a:p>
          <a:p>
            <a:r>
              <a:rPr lang="en-US" sz="2000" dirty="0">
                <a:solidFill>
                  <a:srgbClr val="FF0000"/>
                </a:solidFill>
              </a:rPr>
              <a:t>UAs cannot fundraise off base or outside of unit. </a:t>
            </a:r>
            <a:r>
              <a:rPr lang="en-US" sz="1800" b="0" dirty="0">
                <a:solidFill>
                  <a:srgbClr val="FF0000"/>
                </a:solidFill>
              </a:rPr>
              <a:t>They typically fundraise within the unit and use funds for the unit. </a:t>
            </a:r>
            <a:r>
              <a:rPr lang="en-US" sz="1200" b="0" i="1" dirty="0">
                <a:solidFill>
                  <a:schemeClr val="tx2"/>
                </a:solidFill>
              </a:rPr>
              <a:t>(See AFI 36-3101, Ch.5, para 5.3.4 for more info on “For Us, By Us”.)</a:t>
            </a:r>
          </a:p>
          <a:p>
            <a:pPr lvl="1"/>
            <a:r>
              <a:rPr lang="en-US" sz="1300" dirty="0"/>
              <a:t>Still only allowed 3 per quarter limit.</a:t>
            </a:r>
          </a:p>
          <a:p>
            <a:pPr lvl="1"/>
            <a:r>
              <a:rPr lang="en-US" sz="1300" dirty="0"/>
              <a:t>Must coordinate/notify 375 FSS of fundraiser via fundraiser request form, but Unit CC approves fundraisers since they stay within the unit.</a:t>
            </a:r>
          </a:p>
          <a:p>
            <a:pPr marL="3175" indent="0" algn="r">
              <a:buNone/>
            </a:pPr>
            <a:r>
              <a:rPr lang="en-US" sz="2000" b="0" dirty="0">
                <a:solidFill>
                  <a:srgbClr val="FF0000"/>
                </a:solidFill>
              </a:rPr>
              <a:t>*</a:t>
            </a:r>
            <a:r>
              <a:rPr lang="en-US" sz="2000" b="0" i="1" dirty="0">
                <a:solidFill>
                  <a:schemeClr val="tx2"/>
                </a:solidFill>
              </a:rPr>
              <a:t>raffles – see raffle slide for more info!</a:t>
            </a:r>
            <a:endParaRPr lang="en-US" sz="1800" b="0" i="1" dirty="0">
              <a:solidFill>
                <a:schemeClr val="tx2"/>
              </a:solidFill>
            </a:endParaRPr>
          </a:p>
        </p:txBody>
      </p:sp>
    </p:spTree>
    <p:extLst>
      <p:ext uri="{BB962C8B-B14F-4D97-AF65-F5344CB8AC3E}">
        <p14:creationId xmlns:p14="http://schemas.microsoft.com/office/powerpoint/2010/main" val="68868779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Fundraising Request</a:t>
            </a:r>
          </a:p>
        </p:txBody>
      </p:sp>
      <p:sp>
        <p:nvSpPr>
          <p:cNvPr id="3" name="Content Placeholder 2"/>
          <p:cNvSpPr>
            <a:spLocks noGrp="1"/>
          </p:cNvSpPr>
          <p:nvPr>
            <p:ph idx="1"/>
          </p:nvPr>
        </p:nvSpPr>
        <p:spPr/>
        <p:txBody>
          <a:bodyPr/>
          <a:lstStyle/>
          <a:p>
            <a:r>
              <a:rPr lang="en-US" sz="1800" dirty="0"/>
              <a:t>When requesting to hold a fundraiser, you will need to complete the following forms (located at 375fss.com under Services.):</a:t>
            </a:r>
          </a:p>
          <a:p>
            <a:pPr lvl="1"/>
            <a:r>
              <a:rPr lang="en-US" sz="1600" dirty="0"/>
              <a:t>Fundraiser Request Form – please read page 2 for required signatures</a:t>
            </a:r>
          </a:p>
          <a:p>
            <a:pPr lvl="1"/>
            <a:r>
              <a:rPr lang="en-US" sz="1600" dirty="0"/>
              <a:t>Fundraising Checklist </a:t>
            </a:r>
          </a:p>
          <a:p>
            <a:r>
              <a:rPr lang="en-US" sz="1800" dirty="0"/>
              <a:t>You will also need to attach your FLYER(s) when submitting your requests.  The disclaimer on the flyer.</a:t>
            </a:r>
          </a:p>
          <a:p>
            <a:r>
              <a:rPr lang="en-US" sz="1800" dirty="0"/>
              <a:t>IF you are doing a fundraiser that includes the handling of food (precooked or homemade) you will need:</a:t>
            </a:r>
          </a:p>
          <a:p>
            <a:pPr lvl="1"/>
            <a:r>
              <a:rPr lang="en-US" sz="1600" dirty="0"/>
              <a:t>Signed Food handlers Form </a:t>
            </a:r>
          </a:p>
          <a:p>
            <a:pPr lvl="2"/>
            <a:r>
              <a:rPr lang="en-US" sz="1400" dirty="0"/>
              <a:t>“You will need a signed Food Handlers Form from Public Health. If this is not signed prior to submitting your request will not be routed.</a:t>
            </a:r>
          </a:p>
          <a:p>
            <a:r>
              <a:rPr lang="en-US" sz="1800" dirty="0"/>
              <a:t>The completed forms should include: The Tab Number, the name of your organization, and the document name.  (Please use your full private org name on all correspondence)</a:t>
            </a:r>
          </a:p>
          <a:p>
            <a:pPr lvl="1"/>
            <a:r>
              <a:rPr lang="en-US" sz="1600" dirty="0"/>
              <a:t>Example:</a:t>
            </a:r>
          </a:p>
          <a:p>
            <a:pPr marL="803275" lvl="2" indent="0">
              <a:buNone/>
            </a:pPr>
            <a:r>
              <a:rPr lang="en-US" sz="1400" dirty="0"/>
              <a:t>TAB 1 – Generic Organization Fundraiser Request</a:t>
            </a:r>
          </a:p>
        </p:txBody>
      </p:sp>
    </p:spTree>
    <p:extLst>
      <p:ext uri="{BB962C8B-B14F-4D97-AF65-F5344CB8AC3E}">
        <p14:creationId xmlns:p14="http://schemas.microsoft.com/office/powerpoint/2010/main" val="292865629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Filling Out Your Request Forms</a:t>
            </a:r>
          </a:p>
        </p:txBody>
      </p:sp>
      <p:sp>
        <p:nvSpPr>
          <p:cNvPr id="3" name="Content Placeholder 2"/>
          <p:cNvSpPr>
            <a:spLocks noGrp="1"/>
          </p:cNvSpPr>
          <p:nvPr>
            <p:ph idx="1"/>
          </p:nvPr>
        </p:nvSpPr>
        <p:spPr/>
        <p:txBody>
          <a:bodyPr/>
          <a:lstStyle/>
          <a:p>
            <a:pPr marL="0" indent="0">
              <a:buNone/>
            </a:pPr>
            <a:r>
              <a:rPr lang="en-US" sz="1800" dirty="0"/>
              <a:t>{Keep in mind that your ORG/UA must have an up-to-date Annual Review }</a:t>
            </a:r>
          </a:p>
          <a:p>
            <a:pPr marL="0" indent="0">
              <a:buNone/>
            </a:pPr>
            <a:endParaRPr lang="en-US" sz="1800" dirty="0"/>
          </a:p>
          <a:p>
            <a:r>
              <a:rPr lang="en-US" sz="1800" dirty="0"/>
              <a:t>The following are reminders when filling out your Request Forms:</a:t>
            </a:r>
          </a:p>
          <a:p>
            <a:endParaRPr lang="en-US" sz="1800" dirty="0"/>
          </a:p>
          <a:p>
            <a:pPr lvl="1"/>
            <a:r>
              <a:rPr lang="en-US" sz="1600" dirty="0"/>
              <a:t>POC Name – Please ensure that your rank is removed, and it is only your name</a:t>
            </a:r>
          </a:p>
          <a:p>
            <a:pPr lvl="1"/>
            <a:endParaRPr lang="en-US" sz="1600" dirty="0"/>
          </a:p>
          <a:p>
            <a:pPr lvl="1"/>
            <a:r>
              <a:rPr lang="en-US" sz="1600" dirty="0"/>
              <a:t>Method of Advertising/Promotion – You are not able to use military emails as a form of advertising</a:t>
            </a:r>
          </a:p>
          <a:p>
            <a:pPr lvl="1"/>
            <a:endParaRPr lang="en-US" sz="1600" dirty="0"/>
          </a:p>
          <a:p>
            <a:pPr lvl="1"/>
            <a:r>
              <a:rPr lang="en-US" sz="1600" dirty="0"/>
              <a:t>Location of the Event – If your event is taking place in a military facility, you will need approval from the facility’s custodian prior to submitting your paperwork </a:t>
            </a:r>
          </a:p>
          <a:p>
            <a:pPr lvl="1"/>
            <a:endParaRPr lang="en-US" sz="1600" b="0" dirty="0">
              <a:solidFill>
                <a:schemeClr val="tx2"/>
              </a:solidFill>
            </a:endParaRPr>
          </a:p>
        </p:txBody>
      </p:sp>
    </p:spTree>
    <p:extLst>
      <p:ext uri="{BB962C8B-B14F-4D97-AF65-F5344CB8AC3E}">
        <p14:creationId xmlns:p14="http://schemas.microsoft.com/office/powerpoint/2010/main" val="167686143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Raffles</a:t>
            </a:r>
            <a:br>
              <a:rPr lang="en-US" sz="4000" dirty="0"/>
            </a:br>
            <a:r>
              <a:rPr lang="en-US" sz="1800" i="1" dirty="0"/>
              <a:t>(AFI 34-106, para 5.21) (POs only) </a:t>
            </a:r>
          </a:p>
        </p:txBody>
      </p:sp>
      <p:sp>
        <p:nvSpPr>
          <p:cNvPr id="3" name="Content Placeholder 2"/>
          <p:cNvSpPr>
            <a:spLocks noGrp="1"/>
          </p:cNvSpPr>
          <p:nvPr>
            <p:ph idx="1"/>
          </p:nvPr>
        </p:nvSpPr>
        <p:spPr>
          <a:xfrm>
            <a:off x="371475" y="1295400"/>
            <a:ext cx="8482013" cy="4849368"/>
          </a:xfrm>
        </p:spPr>
        <p:txBody>
          <a:bodyPr/>
          <a:lstStyle/>
          <a:p>
            <a:pPr marL="0" indent="0">
              <a:buNone/>
            </a:pPr>
            <a:r>
              <a:rPr lang="en-US" sz="1600" u="sng" dirty="0"/>
              <a:t>Private Orgs:</a:t>
            </a:r>
          </a:p>
          <a:p>
            <a:r>
              <a:rPr lang="en-US" sz="1600" dirty="0"/>
              <a:t>Counts against your 3/quarter limit!</a:t>
            </a:r>
          </a:p>
          <a:p>
            <a:r>
              <a:rPr lang="en-US" sz="1600" dirty="0"/>
              <a:t>Must be held to support the PO’s routine operations or for the direct benefit of DoD personnel and/or family members.</a:t>
            </a:r>
          </a:p>
          <a:p>
            <a:pPr lvl="1"/>
            <a:r>
              <a:rPr lang="en-US" sz="1600" b="0" dirty="0"/>
              <a:t>Example: scholarships for DoD personnel and dependents </a:t>
            </a:r>
          </a:p>
          <a:p>
            <a:r>
              <a:rPr lang="en-US" sz="1600" dirty="0"/>
              <a:t>Not for outside local or national group or charities.</a:t>
            </a:r>
          </a:p>
          <a:p>
            <a:r>
              <a:rPr lang="en-US" sz="1600" dirty="0"/>
              <a:t>Requires license/permit from St. Clair County (one time use) </a:t>
            </a:r>
            <a:r>
              <a:rPr lang="en-US" sz="1100" dirty="0"/>
              <a:t>(</a:t>
            </a:r>
            <a:r>
              <a:rPr lang="en-US" sz="1100" b="0" i="1" dirty="0"/>
              <a:t>Last I heard it was about $15 per license</a:t>
            </a:r>
            <a:r>
              <a:rPr lang="en-US" sz="1100" dirty="0"/>
              <a:t>)</a:t>
            </a:r>
          </a:p>
          <a:p>
            <a:r>
              <a:rPr lang="en-US" sz="1600" dirty="0"/>
              <a:t>50/50 Raffles and cash raffles are not allowed on base, per the AFI, as they violate the general gambling prohibition in DoD 5500.7-R, Joint Ethics Regulation (</a:t>
            </a:r>
            <a:r>
              <a:rPr lang="en-US" sz="1600" i="1" dirty="0"/>
              <a:t>JER</a:t>
            </a:r>
            <a:r>
              <a:rPr lang="en-US" sz="1600" dirty="0"/>
              <a:t>).</a:t>
            </a:r>
          </a:p>
          <a:p>
            <a:r>
              <a:rPr lang="en-US" sz="1600" dirty="0"/>
              <a:t>Requires submission and routing like fundraisers</a:t>
            </a:r>
            <a:r>
              <a:rPr lang="en-US" sz="1600" dirty="0">
                <a:solidFill>
                  <a:schemeClr val="accent6">
                    <a:lumMod val="50000"/>
                  </a:schemeClr>
                </a:solidFill>
              </a:rPr>
              <a:t>.</a:t>
            </a:r>
          </a:p>
          <a:p>
            <a:pPr lvl="1"/>
            <a:r>
              <a:rPr lang="en-US" sz="1400" dirty="0">
                <a:solidFill>
                  <a:schemeClr val="accent6">
                    <a:lumMod val="50000"/>
                  </a:schemeClr>
                </a:solidFill>
              </a:rPr>
              <a:t>Requests must identify what funds will be used for on the request form.</a:t>
            </a:r>
          </a:p>
          <a:p>
            <a:r>
              <a:rPr lang="en-US" sz="1600" dirty="0">
                <a:solidFill>
                  <a:srgbClr val="FF0000"/>
                </a:solidFill>
              </a:rPr>
              <a:t>Cannot be conducted in the workplace, on work time, or in uniform. </a:t>
            </a:r>
          </a:p>
          <a:p>
            <a:r>
              <a:rPr lang="en-US" sz="1600" dirty="0"/>
              <a:t>Raffles may be utilized for benefiting AFAF if 100% of donations go to the fund.</a:t>
            </a:r>
          </a:p>
          <a:p>
            <a:endParaRPr lang="en-US" sz="1600" dirty="0"/>
          </a:p>
          <a:p>
            <a:pPr marL="0" indent="0">
              <a:buNone/>
            </a:pPr>
            <a:r>
              <a:rPr lang="en-US" sz="1600" u="sng" dirty="0"/>
              <a:t>Unofficial Activities:</a:t>
            </a:r>
          </a:p>
          <a:p>
            <a:r>
              <a:rPr lang="en-US" sz="1600" dirty="0"/>
              <a:t>Not allowed to conduct raffles of any sort on or off installation.</a:t>
            </a:r>
            <a:endParaRPr lang="en-US" sz="1800" dirty="0"/>
          </a:p>
        </p:txBody>
      </p:sp>
    </p:spTree>
    <p:extLst>
      <p:ext uri="{BB962C8B-B14F-4D97-AF65-F5344CB8AC3E}">
        <p14:creationId xmlns:p14="http://schemas.microsoft.com/office/powerpoint/2010/main" val="343080230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Advertising</a:t>
            </a:r>
          </a:p>
        </p:txBody>
      </p:sp>
      <p:sp>
        <p:nvSpPr>
          <p:cNvPr id="3" name="Content Placeholder 2"/>
          <p:cNvSpPr>
            <a:spLocks noGrp="1"/>
          </p:cNvSpPr>
          <p:nvPr>
            <p:ph idx="1"/>
          </p:nvPr>
        </p:nvSpPr>
        <p:spPr>
          <a:xfrm>
            <a:off x="381000" y="1206500"/>
            <a:ext cx="8482013" cy="4965700"/>
          </a:xfrm>
        </p:spPr>
        <p:txBody>
          <a:bodyPr/>
          <a:lstStyle/>
          <a:p>
            <a:r>
              <a:rPr lang="en-US" sz="2000" dirty="0"/>
              <a:t>Flyers must display an easily visible PO disclaimer in 14pt font or larger. </a:t>
            </a:r>
            <a:r>
              <a:rPr lang="en-US" sz="1400" b="0" i="1" dirty="0"/>
              <a:t>(note: all communications should have the PO disclaimer)</a:t>
            </a:r>
          </a:p>
          <a:p>
            <a:r>
              <a:rPr lang="en-US" sz="2000" dirty="0"/>
              <a:t>Avoid the use of:</a:t>
            </a:r>
          </a:p>
          <a:p>
            <a:pPr lvl="1"/>
            <a:r>
              <a:rPr lang="en-US" sz="2000" dirty="0"/>
              <a:t>Ranks, Official Contact info, logo, insignia, letterhead, etc.</a:t>
            </a:r>
          </a:p>
          <a:p>
            <a:pPr lvl="1"/>
            <a:r>
              <a:rPr lang="en-US" sz="2000" i="1" dirty="0">
                <a:solidFill>
                  <a:srgbClr val="FF0000"/>
                </a:solidFill>
              </a:rPr>
              <a:t>Anything that gives the appearance of base/AF sanction</a:t>
            </a:r>
          </a:p>
          <a:p>
            <a:r>
              <a:rPr lang="en-US" sz="2000" dirty="0"/>
              <a:t>POs should have building custodian approval prior to hanging flyers (</a:t>
            </a:r>
            <a:r>
              <a:rPr lang="en-US" sz="1800" b="0" i="1" dirty="0"/>
              <a:t>Custodian signs the fundraiser request as an acknowledgment</a:t>
            </a:r>
            <a:r>
              <a:rPr lang="en-US" sz="2000" dirty="0"/>
              <a:t>).</a:t>
            </a:r>
          </a:p>
          <a:p>
            <a:r>
              <a:rPr lang="en-US" sz="2000" dirty="0"/>
              <a:t>Fundraiser must be approved prior to advertising – this includes Bulletin requests and social media.</a:t>
            </a:r>
          </a:p>
          <a:p>
            <a:r>
              <a:rPr lang="en-US" sz="2000" dirty="0"/>
              <a:t>Any advertising should be submitted as a support document along with the fundraiser request form.</a:t>
            </a:r>
          </a:p>
          <a:p>
            <a:r>
              <a:rPr lang="en-US" sz="2000" dirty="0"/>
              <a:t>You may advertise events of possible interest to the SQ/Unit Airmen via government email.</a:t>
            </a:r>
          </a:p>
          <a:p>
            <a:pPr marL="0" indent="0" algn="ctr">
              <a:buNone/>
            </a:pPr>
            <a:r>
              <a:rPr lang="en-US" sz="1600" i="1" dirty="0">
                <a:solidFill>
                  <a:srgbClr val="FF0000"/>
                </a:solidFill>
              </a:rPr>
              <a:t>**Turn in your requests as early as possible to allow for as much advertising as possible**</a:t>
            </a:r>
          </a:p>
        </p:txBody>
      </p:sp>
    </p:spTree>
    <p:extLst>
      <p:ext uri="{BB962C8B-B14F-4D97-AF65-F5344CB8AC3E}">
        <p14:creationId xmlns:p14="http://schemas.microsoft.com/office/powerpoint/2010/main" val="81687821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Solicitation of Donations</a:t>
            </a:r>
            <a:r>
              <a:rPr lang="en-US" dirty="0"/>
              <a:t> </a:t>
            </a:r>
          </a:p>
        </p:txBody>
      </p:sp>
      <p:sp>
        <p:nvSpPr>
          <p:cNvPr id="3" name="Content Placeholder 2"/>
          <p:cNvSpPr>
            <a:spLocks noGrp="1"/>
          </p:cNvSpPr>
          <p:nvPr>
            <p:ph idx="1"/>
          </p:nvPr>
        </p:nvSpPr>
        <p:spPr>
          <a:xfrm>
            <a:off x="317276" y="1168400"/>
            <a:ext cx="8482013" cy="5003800"/>
          </a:xfrm>
        </p:spPr>
        <p:txBody>
          <a:bodyPr/>
          <a:lstStyle/>
          <a:p>
            <a:r>
              <a:rPr lang="en-US" sz="1800" u="sng" dirty="0"/>
              <a:t>Private Orgs</a:t>
            </a:r>
          </a:p>
          <a:p>
            <a:pPr lvl="1"/>
            <a:r>
              <a:rPr lang="en-US" sz="1600" dirty="0"/>
              <a:t>POs may not directly solicit funds/gifts for their organization ON the installation</a:t>
            </a:r>
            <a:endParaRPr lang="en-US" sz="1600" b="0" dirty="0"/>
          </a:p>
          <a:p>
            <a:pPr lvl="2"/>
            <a:r>
              <a:rPr lang="en-US" sz="1600" dirty="0">
                <a:solidFill>
                  <a:schemeClr val="accent6">
                    <a:lumMod val="50000"/>
                  </a:schemeClr>
                </a:solidFill>
              </a:rPr>
              <a:t>Do not confuse with fundraising!</a:t>
            </a:r>
          </a:p>
          <a:p>
            <a:pPr lvl="1"/>
            <a:r>
              <a:rPr lang="en-US" sz="1600" dirty="0"/>
              <a:t>OFF Base solicitations must clearly indicate that they are for a PO/UA and not the base or any official part of the Air Force </a:t>
            </a:r>
            <a:r>
              <a:rPr lang="en-US" sz="1600" i="1" dirty="0"/>
              <a:t>(don’t forget the PO disclaimer) –&gt; </a:t>
            </a:r>
            <a:r>
              <a:rPr lang="en-US" sz="1600" dirty="0"/>
              <a:t>We have a donation letter template and donor letters require approval</a:t>
            </a:r>
          </a:p>
          <a:p>
            <a:pPr lvl="1"/>
            <a:r>
              <a:rPr lang="en-US" sz="1600" dirty="0"/>
              <a:t>There is a donor letter template, available upon request.</a:t>
            </a:r>
          </a:p>
          <a:p>
            <a:endParaRPr lang="en-US" sz="1600" dirty="0">
              <a:solidFill>
                <a:schemeClr val="accent6">
                  <a:lumMod val="50000"/>
                </a:schemeClr>
              </a:solidFill>
            </a:endParaRPr>
          </a:p>
          <a:p>
            <a:r>
              <a:rPr lang="en-US" sz="2000" u="sng" dirty="0">
                <a:solidFill>
                  <a:schemeClr val="accent6">
                    <a:lumMod val="50000"/>
                  </a:schemeClr>
                </a:solidFill>
              </a:rPr>
              <a:t>Unofficial Activities</a:t>
            </a:r>
          </a:p>
          <a:p>
            <a:pPr lvl="1"/>
            <a:r>
              <a:rPr lang="en-US" sz="1800" dirty="0">
                <a:solidFill>
                  <a:srgbClr val="FF0000"/>
                </a:solidFill>
              </a:rPr>
              <a:t>Cannot solicit gifts/donations at any time.</a:t>
            </a:r>
          </a:p>
          <a:p>
            <a:endParaRPr lang="en-US" sz="1200" dirty="0"/>
          </a:p>
          <a:p>
            <a:r>
              <a:rPr lang="en-US" sz="1800" u="sng" dirty="0"/>
              <a:t>Both</a:t>
            </a:r>
          </a:p>
          <a:p>
            <a:pPr lvl="1"/>
            <a:r>
              <a:rPr lang="en-US" sz="1600" dirty="0"/>
              <a:t>May “accept” gifts and donations </a:t>
            </a:r>
            <a:r>
              <a:rPr lang="en-US" sz="1600" b="0" i="1" dirty="0"/>
              <a:t>(at any time)  </a:t>
            </a:r>
          </a:p>
          <a:p>
            <a:pPr lvl="1"/>
            <a:r>
              <a:rPr lang="en-US" sz="1600" dirty="0"/>
              <a:t>Donor/gift recognition may not be made publicly;  </a:t>
            </a:r>
            <a:r>
              <a:rPr lang="en-US" sz="1400" b="0" dirty="0"/>
              <a:t>Recognition can only be made to members of the PO/UA or those present at an event benefitting from the donation/gift</a:t>
            </a:r>
          </a:p>
          <a:p>
            <a:pPr lvl="1"/>
            <a:r>
              <a:rPr lang="en-US" sz="1400" b="0" u="sng" dirty="0"/>
              <a:t>Avoid the word “Sponsor” or “Sponsorship”!!!! HOT WORD</a:t>
            </a:r>
            <a:r>
              <a:rPr lang="en-US" sz="1400" b="0" dirty="0"/>
              <a:t>!</a:t>
            </a:r>
          </a:p>
        </p:txBody>
      </p:sp>
    </p:spTree>
    <p:extLst>
      <p:ext uri="{BB962C8B-B14F-4D97-AF65-F5344CB8AC3E}">
        <p14:creationId xmlns:p14="http://schemas.microsoft.com/office/powerpoint/2010/main" val="290391769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Financial Reporting</a:t>
            </a:r>
            <a:r>
              <a:rPr lang="en-US" sz="1600" i="1" dirty="0"/>
              <a:t> (POs only)</a:t>
            </a:r>
          </a:p>
        </p:txBody>
      </p:sp>
      <p:sp>
        <p:nvSpPr>
          <p:cNvPr id="3" name="Content Placeholder 2"/>
          <p:cNvSpPr>
            <a:spLocks noGrp="1"/>
          </p:cNvSpPr>
          <p:nvPr>
            <p:ph idx="1"/>
          </p:nvPr>
        </p:nvSpPr>
        <p:spPr/>
        <p:txBody>
          <a:bodyPr/>
          <a:lstStyle/>
          <a:p>
            <a:r>
              <a:rPr lang="en-US" dirty="0"/>
              <a:t>POs must use budgets and financial statements as financial management tools</a:t>
            </a:r>
          </a:p>
          <a:p>
            <a:pPr>
              <a:buNone/>
            </a:pPr>
            <a:endParaRPr lang="en-US" sz="800" dirty="0"/>
          </a:p>
          <a:p>
            <a:pPr lvl="1"/>
            <a:r>
              <a:rPr lang="en-US" u="sng" dirty="0"/>
              <a:t>Budget</a:t>
            </a:r>
            <a:r>
              <a:rPr lang="en-US" dirty="0"/>
              <a:t>:  </a:t>
            </a:r>
            <a:r>
              <a:rPr lang="en-US" b="0" dirty="0"/>
              <a:t>Annual operations (income &amp; expenses) &amp; capital purchases</a:t>
            </a:r>
          </a:p>
          <a:p>
            <a:pPr lvl="1">
              <a:buNone/>
            </a:pPr>
            <a:endParaRPr lang="en-US" sz="800" dirty="0"/>
          </a:p>
          <a:p>
            <a:pPr lvl="1"/>
            <a:r>
              <a:rPr lang="en-US" u="sng" dirty="0"/>
              <a:t>Financial Statements</a:t>
            </a:r>
            <a:r>
              <a:rPr lang="en-US" dirty="0"/>
              <a:t>: </a:t>
            </a:r>
            <a:r>
              <a:rPr lang="en-US" b="0" dirty="0"/>
              <a:t>POs also must prepare an income and expense statement, which can be done either on an accrual basis or cash basis</a:t>
            </a:r>
            <a:endParaRPr lang="en-US" dirty="0"/>
          </a:p>
          <a:p>
            <a:pPr lvl="1"/>
            <a:r>
              <a:rPr lang="en-US" dirty="0">
                <a:solidFill>
                  <a:srgbClr val="FF0000"/>
                </a:solidFill>
              </a:rPr>
              <a:t>Fiscal years run: </a:t>
            </a:r>
            <a:r>
              <a:rPr lang="en-US" dirty="0"/>
              <a:t>Oct. 1, XXXX – Sep. 30, XXXX, but POs can report based on their own FY </a:t>
            </a:r>
            <a:r>
              <a:rPr lang="en-US" sz="1600" dirty="0"/>
              <a:t>(see your constitution).</a:t>
            </a:r>
          </a:p>
          <a:p>
            <a:pPr lvl="2"/>
            <a:r>
              <a:rPr lang="en-US" b="0" i="1" dirty="0"/>
              <a:t>If ever you are confused which FY you fall in (or just need help in general), please contact the PO Monitor.</a:t>
            </a:r>
          </a:p>
        </p:txBody>
      </p:sp>
    </p:spTree>
    <p:extLst>
      <p:ext uri="{BB962C8B-B14F-4D97-AF65-F5344CB8AC3E}">
        <p14:creationId xmlns:p14="http://schemas.microsoft.com/office/powerpoint/2010/main" val="27345052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Audits</a:t>
            </a:r>
            <a:r>
              <a:rPr lang="en-US" dirty="0"/>
              <a:t> </a:t>
            </a:r>
          </a:p>
        </p:txBody>
      </p:sp>
      <p:sp>
        <p:nvSpPr>
          <p:cNvPr id="3" name="Content Placeholder 2"/>
          <p:cNvSpPr>
            <a:spLocks noGrp="1"/>
          </p:cNvSpPr>
          <p:nvPr>
            <p:ph idx="1"/>
          </p:nvPr>
        </p:nvSpPr>
        <p:spPr/>
        <p:txBody>
          <a:bodyPr/>
          <a:lstStyle/>
          <a:p>
            <a:r>
              <a:rPr lang="en-US" dirty="0"/>
              <a:t>Annual Gross Revenues &lt; $100,000  but  more than $5,000 – not required to conduct an independent audit </a:t>
            </a:r>
          </a:p>
          <a:p>
            <a:r>
              <a:rPr lang="en-US" dirty="0"/>
              <a:t>BUT: </a:t>
            </a:r>
          </a:p>
          <a:p>
            <a:pPr lvl="1"/>
            <a:r>
              <a:rPr lang="en-US" dirty="0"/>
              <a:t>Must file financial statements to FSS NLT 20 days after the end of PO’s fiscal year</a:t>
            </a:r>
          </a:p>
          <a:p>
            <a:pPr lvl="1"/>
            <a:r>
              <a:rPr lang="en-US" dirty="0"/>
              <a:t>Must verify Audit info: </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Uniform System of Accounting</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Consolidated reports of the accounting system in summary</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Identified weak areas and plans for corrective action</a:t>
            </a:r>
          </a:p>
          <a:p>
            <a:pPr lvl="1" algn="just">
              <a:spcBef>
                <a:spcPts val="0"/>
              </a:spcBef>
              <a:spcAft>
                <a:spcPts val="0"/>
              </a:spcAft>
              <a:tabLst>
                <a:tab pos="-1551736800" algn="l"/>
                <a:tab pos="27432" algn="l"/>
                <a:tab pos="-1274673600" algn="l"/>
                <a:tab pos="914400" algn="l"/>
              </a:tabLst>
            </a:pPr>
            <a:r>
              <a:rPr lang="en-US" sz="2400" dirty="0"/>
              <a:t>Internal Controls Must be Implemented:</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Adequate segregation of duties	</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Proper procedures for authorizations</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Adequate documents and records</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Physical control over assets and records</a:t>
            </a:r>
          </a:p>
          <a:p>
            <a:pPr lvl="2" algn="just">
              <a:spcBef>
                <a:spcPts val="0"/>
              </a:spcBef>
              <a:spcAft>
                <a:spcPts val="0"/>
              </a:spcAft>
              <a:tabLst>
                <a:tab pos="-1551736800" algn="l"/>
                <a:tab pos="27432" algn="l"/>
                <a:tab pos="-1274673600" algn="l"/>
                <a:tab pos="914400" algn="l"/>
              </a:tabLst>
            </a:pPr>
            <a:r>
              <a:rPr lang="en-US" sz="1200" b="0" kern="1400" dirty="0">
                <a:solidFill>
                  <a:srgbClr val="FF0000"/>
                </a:solidFill>
              </a:rPr>
              <a:t>Independent check on performance</a:t>
            </a:r>
          </a:p>
          <a:p>
            <a:pPr marL="0" indent="0" algn="just">
              <a:spcBef>
                <a:spcPts val="0"/>
              </a:spcBef>
              <a:spcAft>
                <a:spcPts val="0"/>
              </a:spcAft>
              <a:buNone/>
              <a:tabLst>
                <a:tab pos="-1551736800" algn="l"/>
                <a:tab pos="27432" algn="l"/>
                <a:tab pos="-1274673600" algn="l"/>
                <a:tab pos="914400" algn="l"/>
              </a:tabLst>
            </a:pPr>
            <a:endParaRPr lang="en-US" sz="1600" kern="1400" dirty="0">
              <a:solidFill>
                <a:srgbClr val="000000"/>
              </a:solidFill>
              <a:latin typeface="Times New Roman"/>
            </a:endParaRPr>
          </a:p>
          <a:p>
            <a:endParaRPr lang="en-US" dirty="0"/>
          </a:p>
        </p:txBody>
      </p:sp>
    </p:spTree>
    <p:extLst>
      <p:ext uri="{BB962C8B-B14F-4D97-AF65-F5344CB8AC3E}">
        <p14:creationId xmlns:p14="http://schemas.microsoft.com/office/powerpoint/2010/main" val="331417729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Liability </a:t>
            </a:r>
          </a:p>
        </p:txBody>
      </p:sp>
      <p:sp>
        <p:nvSpPr>
          <p:cNvPr id="3" name="Content Placeholder 2"/>
          <p:cNvSpPr>
            <a:spLocks noGrp="1"/>
          </p:cNvSpPr>
          <p:nvPr>
            <p:ph idx="1"/>
          </p:nvPr>
        </p:nvSpPr>
        <p:spPr/>
        <p:txBody>
          <a:bodyPr/>
          <a:lstStyle/>
          <a:p>
            <a:r>
              <a:rPr lang="en-US" u="sng" dirty="0"/>
              <a:t>Joint and Several </a:t>
            </a:r>
            <a:r>
              <a:rPr lang="en-US" dirty="0"/>
              <a:t>liability of PO members</a:t>
            </a:r>
          </a:p>
          <a:p>
            <a:r>
              <a:rPr lang="en-US" dirty="0"/>
              <a:t>Members must be made aware &amp; their understanding documented in the Constitution</a:t>
            </a:r>
          </a:p>
          <a:p>
            <a:r>
              <a:rPr lang="en-US" dirty="0"/>
              <a:t>Must have adequate insurance to provide liability coverage against personal injury or property damage claims that may arise from their activities</a:t>
            </a:r>
          </a:p>
          <a:p>
            <a:r>
              <a:rPr lang="en-US" u="sng" dirty="0"/>
              <a:t>Waiver</a:t>
            </a:r>
            <a:r>
              <a:rPr lang="en-US" dirty="0"/>
              <a:t> – If Installation Commander determines extremely low liability exposure</a:t>
            </a:r>
          </a:p>
          <a:p>
            <a:pPr lvl="1"/>
            <a:r>
              <a:rPr lang="en-US" dirty="0">
                <a:solidFill>
                  <a:srgbClr val="FF0000"/>
                </a:solidFill>
              </a:rPr>
              <a:t>waiver does NOT protect PO or members from liability</a:t>
            </a:r>
          </a:p>
          <a:p>
            <a:pPr lvl="1"/>
            <a:r>
              <a:rPr lang="en-US" dirty="0"/>
              <a:t>Does not apply to special events  </a:t>
            </a:r>
          </a:p>
          <a:p>
            <a:r>
              <a:rPr lang="en-US" dirty="0"/>
              <a:t>May be required to obtain insurance in case of medium or high risk event.</a:t>
            </a:r>
          </a:p>
          <a:p>
            <a:endParaRPr lang="en-US" dirty="0"/>
          </a:p>
        </p:txBody>
      </p:sp>
    </p:spTree>
    <p:extLst>
      <p:ext uri="{BB962C8B-B14F-4D97-AF65-F5344CB8AC3E}">
        <p14:creationId xmlns:p14="http://schemas.microsoft.com/office/powerpoint/2010/main" val="380783951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Logistical Support </a:t>
            </a:r>
          </a:p>
        </p:txBody>
      </p:sp>
      <p:sp>
        <p:nvSpPr>
          <p:cNvPr id="3" name="Content Placeholder 2"/>
          <p:cNvSpPr>
            <a:spLocks noGrp="1"/>
          </p:cNvSpPr>
          <p:nvPr>
            <p:ph idx="1"/>
          </p:nvPr>
        </p:nvSpPr>
        <p:spPr/>
        <p:txBody>
          <a:bodyPr/>
          <a:lstStyle/>
          <a:p>
            <a:r>
              <a:rPr lang="en-US" dirty="0"/>
              <a:t>POs may be provided space for meetings without reimbursement if the use of the space is occasional and only a minor part of the space's other official uses </a:t>
            </a:r>
          </a:p>
          <a:p>
            <a:pPr lvl="1"/>
            <a:r>
              <a:rPr lang="en-US" dirty="0"/>
              <a:t>Exclusive use of space or facilities requires special approval, and reimbursement may be required</a:t>
            </a:r>
          </a:p>
          <a:p>
            <a:pPr lvl="1">
              <a:buNone/>
            </a:pPr>
            <a:endParaRPr lang="en-US" sz="800" dirty="0"/>
          </a:p>
          <a:p>
            <a:r>
              <a:rPr lang="en-US" dirty="0"/>
              <a:t>Air Force personnel may use official email to communicate within PO/UA and with the PO Coordinator as well as when advertising events of possible interest to the Airmen in the unit/SQ.</a:t>
            </a:r>
          </a:p>
          <a:p>
            <a:pPr>
              <a:buNone/>
            </a:pPr>
            <a:endParaRPr lang="en-US" sz="800" dirty="0"/>
          </a:p>
        </p:txBody>
      </p:sp>
    </p:spTree>
    <p:extLst>
      <p:ext uri="{BB962C8B-B14F-4D97-AF65-F5344CB8AC3E}">
        <p14:creationId xmlns:p14="http://schemas.microsoft.com/office/powerpoint/2010/main" val="311422854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124712" y="25400"/>
            <a:ext cx="6867143" cy="1143000"/>
          </a:xfrm>
          <a:prstGeom prst="rect">
            <a:avLst/>
          </a:prstGeom>
        </p:spPr>
        <p:txBody>
          <a:bodyPr/>
          <a:lst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eaLnBrk="0" fontAlgn="base" hangingPunct="0">
              <a:spcBef>
                <a:spcPct val="0"/>
              </a:spcBef>
              <a:spcAft>
                <a:spcPct val="0"/>
              </a:spcAft>
              <a:defRPr sz="3200" b="1">
                <a:solidFill>
                  <a:srgbClr val="000066"/>
                </a:solidFill>
                <a:latin typeface="Arial" charset="0"/>
              </a:defRPr>
            </a:lvl6pPr>
            <a:lvl7pPr marL="914400" algn="ctr" rtl="0" eaLnBrk="0" fontAlgn="base" hangingPunct="0">
              <a:spcBef>
                <a:spcPct val="0"/>
              </a:spcBef>
              <a:spcAft>
                <a:spcPct val="0"/>
              </a:spcAft>
              <a:defRPr sz="3200" b="1">
                <a:solidFill>
                  <a:srgbClr val="000066"/>
                </a:solidFill>
                <a:latin typeface="Arial" charset="0"/>
              </a:defRPr>
            </a:lvl7pPr>
            <a:lvl8pPr marL="1371600" algn="ctr" rtl="0" eaLnBrk="0" fontAlgn="base" hangingPunct="0">
              <a:spcBef>
                <a:spcPct val="0"/>
              </a:spcBef>
              <a:spcAft>
                <a:spcPct val="0"/>
              </a:spcAft>
              <a:defRPr sz="3200" b="1">
                <a:solidFill>
                  <a:srgbClr val="000066"/>
                </a:solidFill>
                <a:latin typeface="Arial" charset="0"/>
              </a:defRPr>
            </a:lvl8pPr>
            <a:lvl9pPr marL="1828800" algn="ctr" rtl="0" eaLnBrk="0" fontAlgn="base" hangingPunct="0">
              <a:spcBef>
                <a:spcPct val="0"/>
              </a:spcBef>
              <a:spcAft>
                <a:spcPct val="0"/>
              </a:spcAft>
              <a:defRPr sz="3200" b="1">
                <a:solidFill>
                  <a:srgbClr val="000066"/>
                </a:solidFill>
                <a:latin typeface="Arial" charset="0"/>
              </a:defRPr>
            </a:lvl9pPr>
          </a:lstStyle>
          <a:p>
            <a:r>
              <a:rPr lang="en-US" sz="4000" kern="0" dirty="0"/>
              <a:t>Roles &amp; Responsibilities</a:t>
            </a:r>
          </a:p>
        </p:txBody>
      </p:sp>
      <p:sp>
        <p:nvSpPr>
          <p:cNvPr id="5" name="Content Placeholder 2"/>
          <p:cNvSpPr txBox="1">
            <a:spLocks/>
          </p:cNvSpPr>
          <p:nvPr/>
        </p:nvSpPr>
        <p:spPr>
          <a:xfrm>
            <a:off x="317276" y="1371600"/>
            <a:ext cx="8482013" cy="4817618"/>
          </a:xfrm>
          <a:prstGeom prst="rect">
            <a:avLst/>
          </a:prstGeom>
        </p:spPr>
        <p:txBody>
          <a:bodyPr/>
          <a:lstStyle>
            <a:lvl1pPr marL="285750" indent="-285750" algn="l" rtl="0" eaLnBrk="0" fontAlgn="base" hangingPunct="0">
              <a:spcBef>
                <a:spcPct val="20000"/>
              </a:spcBef>
              <a:spcAft>
                <a:spcPct val="0"/>
              </a:spcAft>
              <a:buClr>
                <a:srgbClr val="000066"/>
              </a:buClr>
              <a:buSzPct val="80000"/>
              <a:buFont typeface="Wingdings" pitchFamily="2" charset="2"/>
              <a:buChar char="n"/>
              <a:defRPr sz="2400" b="1">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a:solidFill>
                  <a:srgbClr val="000066"/>
                </a:solidFill>
                <a:latin typeface="+mn-lt"/>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a:solidFill>
                  <a:srgbClr val="000066"/>
                </a:solidFill>
                <a:latin typeface="+mn-lt"/>
              </a:defRPr>
            </a:lvl3pPr>
            <a:lvl4pPr marL="1371600" indent="-228600" algn="l" rtl="0" eaLnBrk="0" fontAlgn="base" hangingPunct="0">
              <a:spcBef>
                <a:spcPct val="20000"/>
              </a:spcBef>
              <a:spcAft>
                <a:spcPct val="0"/>
              </a:spcAft>
              <a:buClr>
                <a:srgbClr val="003399"/>
              </a:buClr>
              <a:buSzPct val="80000"/>
              <a:buFont typeface="Wingdings" pitchFamily="2" charset="2"/>
              <a:buChar char="n"/>
              <a:defRPr b="1">
                <a:solidFill>
                  <a:srgbClr val="000066"/>
                </a:solidFill>
                <a:latin typeface="+mn-lt"/>
              </a:defRPr>
            </a:lvl4pPr>
            <a:lvl5pPr marL="17145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5pPr>
            <a:lvl6pPr marL="21717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6pPr>
            <a:lvl7pPr marL="26289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7pPr>
            <a:lvl8pPr marL="30861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8pPr>
            <a:lvl9pPr marL="3543300" indent="-228600" algn="l" rtl="0" eaLnBrk="0" fontAlgn="base" hangingPunct="0">
              <a:spcBef>
                <a:spcPct val="20000"/>
              </a:spcBef>
              <a:spcAft>
                <a:spcPct val="0"/>
              </a:spcAft>
              <a:buClr>
                <a:srgbClr val="003399"/>
              </a:buClr>
              <a:buSzPct val="80000"/>
              <a:buFont typeface="Wingdings" pitchFamily="2" charset="2"/>
              <a:buChar char="n"/>
              <a:defRPr sz="1600" b="1">
                <a:solidFill>
                  <a:srgbClr val="000066"/>
                </a:solidFill>
                <a:latin typeface="+mn-lt"/>
              </a:defRPr>
            </a:lvl9pPr>
          </a:lstStyle>
          <a:p>
            <a:r>
              <a:rPr lang="en-US" u="sng" kern="0" dirty="0"/>
              <a:t>FSS</a:t>
            </a:r>
            <a:r>
              <a:rPr lang="en-US" kern="0" dirty="0"/>
              <a:t>: </a:t>
            </a:r>
          </a:p>
          <a:p>
            <a:pPr lvl="1"/>
            <a:r>
              <a:rPr lang="en-US" kern="0" dirty="0"/>
              <a:t>PO Coordinator routes request and acts a liaison.</a:t>
            </a:r>
          </a:p>
          <a:p>
            <a:pPr lvl="1"/>
            <a:r>
              <a:rPr lang="en-US" kern="0" dirty="0"/>
              <a:t>Administers PO program, coordinating requests for approval.</a:t>
            </a:r>
          </a:p>
          <a:p>
            <a:pPr lvl="1"/>
            <a:r>
              <a:rPr lang="en-US" kern="0" dirty="0"/>
              <a:t>Conducts annual reviews of POs/UAs.</a:t>
            </a:r>
          </a:p>
          <a:p>
            <a:pPr lvl="1"/>
            <a:r>
              <a:rPr lang="en-US" kern="0" dirty="0"/>
              <a:t>FSS/CC/CD approval authority for fundraisers. </a:t>
            </a:r>
          </a:p>
          <a:p>
            <a:pPr lvl="1"/>
            <a:endParaRPr lang="en-US" kern="0" dirty="0"/>
          </a:p>
          <a:p>
            <a:r>
              <a:rPr lang="en-US" u="sng" kern="0" dirty="0"/>
              <a:t>Legal</a:t>
            </a:r>
            <a:r>
              <a:rPr lang="en-US" kern="0" dirty="0"/>
              <a:t>:</a:t>
            </a:r>
          </a:p>
          <a:p>
            <a:pPr lvl="1"/>
            <a:r>
              <a:rPr lang="en-US" kern="0" dirty="0"/>
              <a:t>Advise FSS on interpretation of applicable rules</a:t>
            </a:r>
          </a:p>
          <a:p>
            <a:pPr lvl="1"/>
            <a:r>
              <a:rPr lang="en-US" kern="0" dirty="0"/>
              <a:t>Advise on applications to establish PO, operation issues, financial reports, annual review application, etc.</a:t>
            </a:r>
          </a:p>
          <a:p>
            <a:pPr lvl="1"/>
            <a:endParaRPr lang="en-US" kern="0" dirty="0"/>
          </a:p>
          <a:p>
            <a:pPr marL="0" indent="0">
              <a:buFont typeface="Wingdings" pitchFamily="2" charset="2"/>
              <a:buNone/>
            </a:pPr>
            <a:endParaRPr lang="en-US" kern="0" dirty="0"/>
          </a:p>
        </p:txBody>
      </p:sp>
    </p:spTree>
    <p:extLst>
      <p:ext uri="{BB962C8B-B14F-4D97-AF65-F5344CB8AC3E}">
        <p14:creationId xmlns:p14="http://schemas.microsoft.com/office/powerpoint/2010/main" val="93931567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sz="4000" dirty="0"/>
              <a:t>Scholarships </a:t>
            </a:r>
            <a:br>
              <a:rPr lang="en-US" sz="4000" dirty="0"/>
            </a:br>
            <a:endParaRPr lang="en-US" sz="4000" dirty="0"/>
          </a:p>
        </p:txBody>
      </p:sp>
      <p:sp>
        <p:nvSpPr>
          <p:cNvPr id="3" name="Content Placeholder 2"/>
          <p:cNvSpPr>
            <a:spLocks noGrp="1"/>
          </p:cNvSpPr>
          <p:nvPr>
            <p:ph idx="1"/>
          </p:nvPr>
        </p:nvSpPr>
        <p:spPr/>
        <p:txBody>
          <a:bodyPr/>
          <a:lstStyle/>
          <a:p>
            <a:r>
              <a:rPr lang="en-US" dirty="0"/>
              <a:t>May members of the PO receive scholarships?</a:t>
            </a:r>
          </a:p>
          <a:p>
            <a:pPr lvl="1"/>
            <a:r>
              <a:rPr lang="en-US" u="sng" dirty="0"/>
              <a:t>YES but only if</a:t>
            </a:r>
            <a:r>
              <a:rPr lang="en-US" dirty="0"/>
              <a:t>: </a:t>
            </a:r>
          </a:p>
          <a:p>
            <a:pPr lvl="1">
              <a:buNone/>
            </a:pPr>
            <a:endParaRPr lang="en-US" sz="800" dirty="0"/>
          </a:p>
          <a:p>
            <a:pPr>
              <a:buNone/>
            </a:pPr>
            <a:r>
              <a:rPr lang="en-US" dirty="0"/>
              <a:t>     </a:t>
            </a:r>
            <a:r>
              <a:rPr lang="en-US" b="0" dirty="0"/>
              <a:t>(1) The selection of the recipient is made by someone or a group other than the PO, and</a:t>
            </a:r>
          </a:p>
          <a:p>
            <a:pPr>
              <a:buNone/>
            </a:pPr>
            <a:r>
              <a:rPr lang="en-US" b="0" dirty="0"/>
              <a:t>     (2) The scholarship competition is open to at least the entire "Air Force family" or a significantly large group encompassing more than just PO members</a:t>
            </a:r>
          </a:p>
          <a:p>
            <a:pPr>
              <a:buNone/>
            </a:pPr>
            <a:endParaRPr lang="en-US" sz="800" dirty="0"/>
          </a:p>
          <a:p>
            <a:pPr lvl="1"/>
            <a:r>
              <a:rPr lang="en-US" dirty="0"/>
              <a:t>Avoids appearance of impropriety; and</a:t>
            </a:r>
          </a:p>
          <a:p>
            <a:pPr lvl="1"/>
            <a:r>
              <a:rPr lang="en-US" dirty="0"/>
              <a:t>Tax consequences </a:t>
            </a:r>
          </a:p>
          <a:p>
            <a:endParaRPr lang="en-US" dirty="0"/>
          </a:p>
          <a:p>
            <a:endParaRPr lang="en-US" dirty="0"/>
          </a:p>
        </p:txBody>
      </p:sp>
    </p:spTree>
    <p:extLst>
      <p:ext uri="{BB962C8B-B14F-4D97-AF65-F5344CB8AC3E}">
        <p14:creationId xmlns:p14="http://schemas.microsoft.com/office/powerpoint/2010/main" val="369680649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TAXES</a:t>
            </a:r>
          </a:p>
        </p:txBody>
      </p:sp>
      <p:sp>
        <p:nvSpPr>
          <p:cNvPr id="3" name="Content Placeholder 2"/>
          <p:cNvSpPr>
            <a:spLocks noGrp="1"/>
          </p:cNvSpPr>
          <p:nvPr>
            <p:ph idx="1"/>
          </p:nvPr>
        </p:nvSpPr>
        <p:spPr>
          <a:xfrm>
            <a:off x="317276" y="1206500"/>
            <a:ext cx="8482013" cy="4817618"/>
          </a:xfrm>
        </p:spPr>
        <p:txBody>
          <a:bodyPr/>
          <a:lstStyle/>
          <a:p>
            <a:r>
              <a:rPr lang="en-US" sz="1800" dirty="0"/>
              <a:t>IAW AFI 34-223, para 10.17</a:t>
            </a:r>
            <a:r>
              <a:rPr lang="en-US" sz="1800" b="0" dirty="0"/>
              <a:t>. </a:t>
            </a:r>
            <a:r>
              <a:rPr lang="en-US" sz="1800" dirty="0"/>
              <a:t>“Private Organizations and unit unofficial activities must comply with all applicable federal, state, local, and foreign laws governing like civilian activities. (T-0) Some Private Organizations may qualify for tax-exempt status. It is the responsibility of the Private Organization to obtain proper tax-exempt information and forms through the regional Internal Revenue Service office and the state taxing authority. (T-0)” </a:t>
            </a:r>
          </a:p>
          <a:p>
            <a:pPr marL="0" indent="0">
              <a:buNone/>
            </a:pPr>
            <a:endParaRPr lang="en-US" sz="1400" dirty="0"/>
          </a:p>
          <a:p>
            <a:r>
              <a:rPr lang="en-US" sz="1800" dirty="0"/>
              <a:t>PO/UA should retain copies of tax status for their records. </a:t>
            </a:r>
          </a:p>
          <a:p>
            <a:pPr marL="0" indent="0">
              <a:buNone/>
            </a:pPr>
            <a:endParaRPr lang="en-US" sz="1800" dirty="0"/>
          </a:p>
          <a:p>
            <a:r>
              <a:rPr lang="en-US" sz="1800" dirty="0">
                <a:solidFill>
                  <a:srgbClr val="FF0000"/>
                </a:solidFill>
              </a:rPr>
              <a:t>Note: Establishing a PO/UA, does not mean you are automatically exempt!</a:t>
            </a:r>
          </a:p>
          <a:p>
            <a:pPr marL="0" indent="0">
              <a:buNone/>
            </a:pPr>
            <a:endParaRPr lang="en-US" sz="1800" dirty="0">
              <a:solidFill>
                <a:srgbClr val="FF0000"/>
              </a:solidFill>
            </a:endParaRPr>
          </a:p>
          <a:p>
            <a:pPr lvl="0"/>
            <a:r>
              <a:rPr lang="en-US" sz="1800" dirty="0"/>
              <a:t>For more information see IRS Publication 557 (Section 501 (c)(19), visit:</a:t>
            </a:r>
          </a:p>
          <a:p>
            <a:pPr lvl="1"/>
            <a:r>
              <a:rPr lang="en-US" sz="1600" u="sng" dirty="0">
                <a:solidFill>
                  <a:schemeClr val="accent6"/>
                </a:solidFill>
              </a:rPr>
              <a:t>https://www.irs.gov/charities-non-profits/applying-for-tax-exempt-status </a:t>
            </a:r>
          </a:p>
        </p:txBody>
      </p:sp>
    </p:spTree>
    <p:extLst>
      <p:ext uri="{BB962C8B-B14F-4D97-AF65-F5344CB8AC3E}">
        <p14:creationId xmlns:p14="http://schemas.microsoft.com/office/powerpoint/2010/main" val="341707450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INFO: AIR SHOWS</a:t>
            </a:r>
          </a:p>
        </p:txBody>
      </p:sp>
      <p:sp>
        <p:nvSpPr>
          <p:cNvPr id="3" name="Content Placeholder 2"/>
          <p:cNvSpPr>
            <a:spLocks noGrp="1"/>
          </p:cNvSpPr>
          <p:nvPr>
            <p:ph idx="1"/>
          </p:nvPr>
        </p:nvSpPr>
        <p:spPr>
          <a:xfrm>
            <a:off x="317276" y="1206500"/>
            <a:ext cx="8482013" cy="4817618"/>
          </a:xfrm>
        </p:spPr>
        <p:txBody>
          <a:bodyPr/>
          <a:lstStyle/>
          <a:p>
            <a:r>
              <a:rPr lang="en-US" sz="1600" dirty="0"/>
              <a:t>POs/UAs must be current and on file with 375 FSS in April of the Air Show year.</a:t>
            </a:r>
          </a:p>
          <a:p>
            <a:r>
              <a:rPr lang="en-US" sz="1600" dirty="0"/>
              <a:t>POs must submit an email to the PO Coordinator stating:</a:t>
            </a:r>
          </a:p>
          <a:p>
            <a:pPr lvl="1"/>
            <a:r>
              <a:rPr lang="en-US" sz="1600" dirty="0"/>
              <a:t># volunteers able to be provided </a:t>
            </a:r>
            <a:r>
              <a:rPr lang="en-US" sz="1400" dirty="0"/>
              <a:t>(</a:t>
            </a:r>
            <a:r>
              <a:rPr lang="en-US" sz="1400" b="0" i="1" dirty="0"/>
              <a:t>be able to guarantee this for all hours of the entire Airshow</a:t>
            </a:r>
            <a:r>
              <a:rPr lang="en-US" sz="1400" dirty="0"/>
              <a:t>)</a:t>
            </a:r>
            <a:endParaRPr lang="en-US" sz="1600" dirty="0"/>
          </a:p>
          <a:p>
            <a:pPr lvl="1"/>
            <a:r>
              <a:rPr lang="en-US" sz="1600" dirty="0"/>
              <a:t>Ability to staff your booth all times of all Airshow Days.</a:t>
            </a:r>
          </a:p>
          <a:p>
            <a:pPr lvl="2"/>
            <a:r>
              <a:rPr lang="en-US" sz="1400" dirty="0"/>
              <a:t>Example: </a:t>
            </a:r>
            <a:r>
              <a:rPr lang="en-US" sz="1100" b="0" dirty="0"/>
              <a:t>Booth requires 10 people at all times. You say you can staff that. You are guaranteeing 10 bodies in the booth at all times for the duration of the show (we are no longer allowing for partial days). If you break this down into shifts, that’s solely up to you, but you will be under contract to provide the bodies.</a:t>
            </a:r>
          </a:p>
          <a:p>
            <a:pPr marL="803275" lvl="2" indent="0">
              <a:buNone/>
            </a:pPr>
            <a:endParaRPr lang="en-US" sz="700" b="0" dirty="0"/>
          </a:p>
          <a:p>
            <a:r>
              <a:rPr lang="en-US" sz="1600" dirty="0"/>
              <a:t>Revenue made will be % of sales, unless otherwise noted.</a:t>
            </a:r>
          </a:p>
          <a:p>
            <a:pPr lvl="1"/>
            <a:r>
              <a:rPr lang="en-US" sz="1400" dirty="0"/>
              <a:t>Payment is based on all days worked as a whole, not broken down by day, within confines of size of the booth.</a:t>
            </a:r>
          </a:p>
          <a:p>
            <a:pPr lvl="2"/>
            <a:r>
              <a:rPr lang="en-US" sz="1400" dirty="0"/>
              <a:t>Example: </a:t>
            </a:r>
            <a:r>
              <a:rPr lang="en-US" sz="1100" b="0" dirty="0"/>
              <a:t>Your PO works a 10 man booth. Share is $225/pp. So the booth would earn you $2,250.00 in total. It would not be multiplied by the number of days since the total in all inclusive of all days. To figure out daily profit, divide by the number of days. In this example, let’s assume 3 days are worked. Then, $2,250/3 = $750/day.</a:t>
            </a:r>
          </a:p>
          <a:p>
            <a:pPr marL="803275" lvl="2" indent="0">
              <a:buNone/>
            </a:pPr>
            <a:endParaRPr lang="en-US" sz="700" b="0" dirty="0"/>
          </a:p>
          <a:p>
            <a:r>
              <a:rPr lang="en-US" sz="1600" dirty="0"/>
              <a:t>Booth assignments = Luck of the Draw </a:t>
            </a:r>
            <a:r>
              <a:rPr lang="en-US" sz="1100" dirty="0"/>
              <a:t>(categorized based on minimum booth personnel req.)</a:t>
            </a:r>
          </a:p>
          <a:p>
            <a:pPr marL="0" indent="0">
              <a:buNone/>
            </a:pPr>
            <a:endParaRPr lang="en-US" sz="700" dirty="0"/>
          </a:p>
          <a:p>
            <a:r>
              <a:rPr lang="en-US" sz="1600" dirty="0"/>
              <a:t>Scott Event Center retains exclusive rights to serve/sell alcohol, but may ask for volunteers (paid) to augment Event Center Staff.</a:t>
            </a:r>
          </a:p>
          <a:p>
            <a:pPr marL="0" indent="0" algn="ctr">
              <a:buNone/>
            </a:pPr>
            <a:endParaRPr lang="en-US" sz="800" i="1" dirty="0">
              <a:solidFill>
                <a:srgbClr val="FF0000"/>
              </a:solidFill>
            </a:endParaRPr>
          </a:p>
          <a:p>
            <a:pPr marL="0" indent="0" algn="ctr">
              <a:buNone/>
            </a:pPr>
            <a:r>
              <a:rPr lang="en-US" sz="1100" i="1" dirty="0">
                <a:solidFill>
                  <a:srgbClr val="FF0000"/>
                </a:solidFill>
              </a:rPr>
              <a:t>*Info may be subject to change*</a:t>
            </a:r>
          </a:p>
        </p:txBody>
      </p:sp>
    </p:spTree>
    <p:extLst>
      <p:ext uri="{BB962C8B-B14F-4D97-AF65-F5344CB8AC3E}">
        <p14:creationId xmlns:p14="http://schemas.microsoft.com/office/powerpoint/2010/main" val="2358799207"/>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3200"/>
            <a:ext cx="6867143" cy="1143000"/>
          </a:xfrm>
        </p:spPr>
        <p:txBody>
          <a:bodyPr/>
          <a:lstStyle/>
          <a:p>
            <a:br>
              <a:rPr lang="en-US" b="0" dirty="0"/>
            </a:br>
            <a:r>
              <a:rPr lang="en-US" sz="4000" b="0" dirty="0"/>
              <a:t>Questions?</a:t>
            </a:r>
            <a:br>
              <a:rPr lang="en-US" sz="4000" b="0" dirty="0"/>
            </a:br>
            <a:endParaRPr lang="en-US" sz="4000" b="0" dirty="0"/>
          </a:p>
        </p:txBody>
      </p:sp>
    </p:spTree>
    <p:extLst>
      <p:ext uri="{BB962C8B-B14F-4D97-AF65-F5344CB8AC3E}">
        <p14:creationId xmlns:p14="http://schemas.microsoft.com/office/powerpoint/2010/main" val="337490812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GUIDANCE</a:t>
            </a:r>
          </a:p>
        </p:txBody>
      </p:sp>
      <p:sp>
        <p:nvSpPr>
          <p:cNvPr id="3" name="Content Placeholder 2"/>
          <p:cNvSpPr>
            <a:spLocks noGrp="1"/>
          </p:cNvSpPr>
          <p:nvPr>
            <p:ph idx="1"/>
          </p:nvPr>
        </p:nvSpPr>
        <p:spPr/>
        <p:txBody>
          <a:bodyPr/>
          <a:lstStyle/>
          <a:p>
            <a:r>
              <a:rPr lang="en-US" sz="2000" dirty="0"/>
              <a:t>AFI 34-106, </a:t>
            </a:r>
            <a:r>
              <a:rPr lang="en-US" sz="2000" i="1" dirty="0"/>
              <a:t>Private Organization Programs</a:t>
            </a:r>
          </a:p>
          <a:p>
            <a:r>
              <a:rPr lang="en-US" sz="2000" dirty="0"/>
              <a:t>AFI 36-3101, </a:t>
            </a:r>
            <a:r>
              <a:rPr lang="en-US" sz="2000" i="1" dirty="0"/>
              <a:t>Fundraising within the Air Force</a:t>
            </a:r>
          </a:p>
          <a:p>
            <a:r>
              <a:rPr lang="en-US" sz="2000" dirty="0"/>
              <a:t>DoD 5500.07-R, </a:t>
            </a:r>
            <a:r>
              <a:rPr lang="en-US" sz="2000" i="1" dirty="0"/>
              <a:t>Joint Ethics Regulation</a:t>
            </a:r>
          </a:p>
          <a:p>
            <a:r>
              <a:rPr lang="en-US" sz="2000" dirty="0"/>
              <a:t>Where to get forms and documents for PO related requests:</a:t>
            </a:r>
          </a:p>
          <a:p>
            <a:pPr marL="406400" lvl="1" indent="0" algn="ctr">
              <a:buNone/>
            </a:pPr>
            <a:endParaRPr lang="en-US" sz="1400" u="sng" dirty="0"/>
          </a:p>
          <a:p>
            <a:pPr marL="406400" lvl="1" indent="0" algn="ctr">
              <a:buNone/>
            </a:pPr>
            <a:r>
              <a:rPr lang="en-US" u="sng" dirty="0">
                <a:solidFill>
                  <a:srgbClr val="FF0000"/>
                </a:solidFill>
              </a:rPr>
              <a:t>https://www.375fss.com/PrivateOrgs.php</a:t>
            </a:r>
          </a:p>
          <a:p>
            <a:pPr marL="406400" lvl="1" indent="0" algn="ctr">
              <a:buNone/>
            </a:pPr>
            <a:endParaRPr lang="en-US" sz="1400" u="sng" dirty="0"/>
          </a:p>
          <a:p>
            <a:pPr marL="406400" lvl="1" indent="0" algn="ctr">
              <a:buNone/>
            </a:pPr>
            <a:r>
              <a:rPr lang="en-US" u="sng" dirty="0"/>
              <a:t>PO Monitor/Flight Info</a:t>
            </a:r>
            <a:br>
              <a:rPr lang="en-US" sz="1800" b="0" dirty="0"/>
            </a:br>
            <a:endParaRPr lang="en-US" sz="1800" b="0" dirty="0"/>
          </a:p>
          <a:p>
            <a:pPr marL="406400" lvl="1" indent="0" algn="ctr">
              <a:buNone/>
            </a:pPr>
            <a:r>
              <a:rPr lang="en-US" sz="1800" b="0" dirty="0"/>
              <a:t>375 FSS/FSR</a:t>
            </a:r>
            <a:br>
              <a:rPr lang="en-US" sz="1800" b="0" dirty="0"/>
            </a:br>
            <a:r>
              <a:rPr lang="en-US" sz="1800" b="0" dirty="0"/>
              <a:t>Office DSN: 576-3233</a:t>
            </a:r>
            <a:br>
              <a:rPr lang="en-US" sz="1800" b="0" dirty="0"/>
            </a:br>
            <a:r>
              <a:rPr lang="en-US" sz="1800" b="0" dirty="0"/>
              <a:t>375fss.fsr@us.af.mil</a:t>
            </a:r>
          </a:p>
        </p:txBody>
      </p:sp>
      <p:sp>
        <p:nvSpPr>
          <p:cNvPr id="4" name="Rectangle 3"/>
          <p:cNvSpPr/>
          <p:nvPr/>
        </p:nvSpPr>
        <p:spPr bwMode="auto">
          <a:xfrm>
            <a:off x="2895600" y="3810000"/>
            <a:ext cx="4191000" cy="2286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1" i="0" u="none" strike="noStrike" cap="none" normalizeH="0" baseline="0">
              <a:ln>
                <a:noFill/>
              </a:ln>
              <a:solidFill>
                <a:srgbClr val="000066"/>
              </a:solidFill>
              <a:effectLst/>
              <a:latin typeface="Arial" charset="0"/>
            </a:endParaRPr>
          </a:p>
        </p:txBody>
      </p:sp>
    </p:spTree>
    <p:extLst>
      <p:ext uri="{BB962C8B-B14F-4D97-AF65-F5344CB8AC3E}">
        <p14:creationId xmlns:p14="http://schemas.microsoft.com/office/powerpoint/2010/main" val="125553132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a:t>What is a Private Organization? </a:t>
            </a:r>
          </a:p>
        </p:txBody>
      </p:sp>
      <p:sp>
        <p:nvSpPr>
          <p:cNvPr id="3" name="Content Placeholder 2"/>
          <p:cNvSpPr>
            <a:spLocks noGrp="1"/>
          </p:cNvSpPr>
          <p:nvPr>
            <p:ph idx="1"/>
          </p:nvPr>
        </p:nvSpPr>
        <p:spPr/>
        <p:txBody>
          <a:bodyPr/>
          <a:lstStyle/>
          <a:p>
            <a:r>
              <a:rPr lang="en-US" dirty="0"/>
              <a:t>Definition: </a:t>
            </a:r>
            <a:r>
              <a:rPr lang="en-US" b="0" dirty="0"/>
              <a:t>A</a:t>
            </a:r>
            <a:r>
              <a:rPr lang="en-US" dirty="0"/>
              <a:t> </a:t>
            </a:r>
            <a:r>
              <a:rPr lang="en-US" b="0" dirty="0"/>
              <a:t>Private Organization (PO) is a self-sustaining special interest group (i.e. Booster Club), set up by people acting </a:t>
            </a:r>
            <a:r>
              <a:rPr lang="en-US" b="0" u="sng" dirty="0">
                <a:solidFill>
                  <a:srgbClr val="FF0000"/>
                </a:solidFill>
              </a:rPr>
              <a:t>exclusively outside the scope of any official capacity</a:t>
            </a:r>
            <a:r>
              <a:rPr lang="en-US" b="0" dirty="0">
                <a:solidFill>
                  <a:srgbClr val="FF0000"/>
                </a:solidFill>
              </a:rPr>
              <a:t>,</a:t>
            </a:r>
            <a:r>
              <a:rPr lang="en-US" b="0" dirty="0">
                <a:solidFill>
                  <a:schemeClr val="accent4">
                    <a:lumMod val="50000"/>
                  </a:schemeClr>
                </a:solidFill>
              </a:rPr>
              <a:t> </a:t>
            </a:r>
            <a:r>
              <a:rPr lang="en-US" b="0" dirty="0"/>
              <a:t>and operating on the installation with written approval of the Installation Commander.* </a:t>
            </a:r>
            <a:r>
              <a:rPr lang="en-US" sz="1600" b="0" i="1" dirty="0"/>
              <a:t>(delegated to 375 MSG/CC for approval, and 375 FSS/CC or CD for fundraising &amp; soliciting donations off base)</a:t>
            </a:r>
          </a:p>
          <a:p>
            <a:endParaRPr lang="en-US" b="0" u="sng" dirty="0">
              <a:solidFill>
                <a:srgbClr val="FF0000"/>
              </a:solidFill>
            </a:endParaRPr>
          </a:p>
          <a:p>
            <a:pPr lvl="1"/>
            <a:r>
              <a:rPr lang="en-US" u="sng" dirty="0"/>
              <a:t>Private Organization:</a:t>
            </a:r>
            <a:endParaRPr lang="en-US" dirty="0"/>
          </a:p>
          <a:p>
            <a:pPr lvl="2"/>
            <a:r>
              <a:rPr lang="en-US" dirty="0"/>
              <a:t>Assets are $1K or more, requires 6 annual documents for review and the most current, signed, Constitution (7 docs in total package).</a:t>
            </a:r>
          </a:p>
          <a:p>
            <a:pPr lvl="2"/>
            <a:r>
              <a:rPr lang="en-US" dirty="0"/>
              <a:t>Non-federal entities.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1216434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a:t>What is an Unofficial Activity? </a:t>
            </a:r>
          </a:p>
        </p:txBody>
      </p:sp>
      <p:sp>
        <p:nvSpPr>
          <p:cNvPr id="3" name="Content Placeholder 2"/>
          <p:cNvSpPr>
            <a:spLocks noGrp="1"/>
          </p:cNvSpPr>
          <p:nvPr>
            <p:ph idx="1"/>
          </p:nvPr>
        </p:nvSpPr>
        <p:spPr/>
        <p:txBody>
          <a:bodyPr/>
          <a:lstStyle/>
          <a:p>
            <a:r>
              <a:rPr lang="en-US" dirty="0"/>
              <a:t>Definition: </a:t>
            </a:r>
            <a:r>
              <a:rPr lang="en-US" sz="1600" b="0" dirty="0"/>
              <a:t>An Unofficial Activity small unit affiliated clubs (e.g. coffee funds, water funds, snack bars, social funds, holiday committees, etc.)</a:t>
            </a:r>
          </a:p>
          <a:p>
            <a:endParaRPr lang="en-US" sz="600" b="0" u="sng" dirty="0">
              <a:solidFill>
                <a:srgbClr val="FF0000"/>
              </a:solidFill>
            </a:endParaRPr>
          </a:p>
          <a:p>
            <a:pPr lvl="1"/>
            <a:r>
              <a:rPr lang="en-US" u="sng" dirty="0"/>
              <a:t>Unofficial Activity (UA)</a:t>
            </a:r>
            <a:r>
              <a:rPr lang="en-US" dirty="0"/>
              <a:t>: </a:t>
            </a:r>
          </a:p>
          <a:p>
            <a:pPr lvl="2"/>
            <a:r>
              <a:rPr lang="en-US" sz="1600" dirty="0"/>
              <a:t>Assets are less than $1K*</a:t>
            </a:r>
          </a:p>
          <a:p>
            <a:pPr lvl="2"/>
            <a:r>
              <a:rPr lang="en-US" sz="1600" dirty="0"/>
              <a:t>“For the unit, by the unit” type of activities</a:t>
            </a:r>
          </a:p>
          <a:p>
            <a:pPr lvl="2"/>
            <a:r>
              <a:rPr lang="en-US" sz="1600" dirty="0"/>
              <a:t>If assets are above $1K for any 3-consecutive month period</a:t>
            </a:r>
            <a:r>
              <a:rPr lang="en-US" sz="1600" dirty="0">
                <a:solidFill>
                  <a:srgbClr val="FF0000"/>
                </a:solidFill>
              </a:rPr>
              <a:t>*</a:t>
            </a:r>
            <a:r>
              <a:rPr lang="en-US" sz="1600" dirty="0"/>
              <a:t>, UA must become PO, discontinue on-base operations, or reduce current assets to below that threshold. </a:t>
            </a:r>
            <a:r>
              <a:rPr lang="en-US" sz="1600" b="0" i="1" dirty="0"/>
              <a:t>(on-hand inventory not included in the asset calculations)</a:t>
            </a:r>
          </a:p>
          <a:p>
            <a:pPr lvl="2"/>
            <a:r>
              <a:rPr lang="en-US" sz="1600" dirty="0"/>
              <a:t>Conducts “For Us, By Us” fundraising. </a:t>
            </a:r>
            <a:r>
              <a:rPr lang="en-US" sz="1100" b="0" dirty="0"/>
              <a:t>(see AFI 36-3101, para 5.3.4)</a:t>
            </a:r>
          </a:p>
          <a:p>
            <a:pPr lvl="2"/>
            <a:r>
              <a:rPr lang="en-US" sz="1600" dirty="0"/>
              <a:t>Requires 4 annual documents:</a:t>
            </a:r>
          </a:p>
          <a:p>
            <a:pPr lvl="3"/>
            <a:r>
              <a:rPr lang="en-US" sz="1200" b="0" dirty="0"/>
              <a:t>1-UA Status Request</a:t>
            </a:r>
          </a:p>
          <a:p>
            <a:pPr lvl="3"/>
            <a:r>
              <a:rPr lang="en-US" sz="1200" b="0" dirty="0"/>
              <a:t>Officer Listing</a:t>
            </a:r>
          </a:p>
          <a:p>
            <a:pPr lvl="3"/>
            <a:r>
              <a:rPr lang="en-US" sz="1200" b="0" dirty="0"/>
              <a:t>Insurance Waiver Request (or proof of insurance)</a:t>
            </a:r>
          </a:p>
          <a:p>
            <a:pPr lvl="3"/>
            <a:r>
              <a:rPr lang="en-US" sz="1200" b="0" dirty="0"/>
              <a:t>Budget</a:t>
            </a:r>
          </a:p>
          <a:p>
            <a:pPr marL="0" indent="0">
              <a:buNone/>
            </a:pPr>
            <a:r>
              <a:rPr lang="en-US" sz="1200" dirty="0">
                <a:solidFill>
                  <a:srgbClr val="FF0000"/>
                </a:solidFill>
              </a:rPr>
              <a:t>*</a:t>
            </a:r>
            <a:r>
              <a:rPr lang="en-US" sz="1200" i="1" dirty="0"/>
              <a:t>UAs can temporarily exceed the $1K threshold, NTE 6-months, if more than 75% of assets will be used in upcoming large unit event (e.g. holiday party, ball, etc.) and may be increased by $100 for every 50 unit member over 300 (max $5K month average).</a:t>
            </a:r>
          </a:p>
        </p:txBody>
      </p:sp>
      <p:sp>
        <p:nvSpPr>
          <p:cNvPr id="4" name="Right Arrow 3"/>
          <p:cNvSpPr/>
          <p:nvPr/>
        </p:nvSpPr>
        <p:spPr bwMode="auto">
          <a:xfrm flipH="1">
            <a:off x="4419600" y="1981200"/>
            <a:ext cx="2895600" cy="914400"/>
          </a:xfrm>
          <a:prstGeom prst="rightArrow">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rgbClr val="000066"/>
                </a:solidFill>
                <a:effectLst/>
                <a:latin typeface="Arial" charset="0"/>
              </a:rPr>
              <a:t>Think “Unit Affiliated”</a:t>
            </a:r>
          </a:p>
        </p:txBody>
      </p:sp>
    </p:spTree>
    <p:extLst>
      <p:ext uri="{BB962C8B-B14F-4D97-AF65-F5344CB8AC3E}">
        <p14:creationId xmlns:p14="http://schemas.microsoft.com/office/powerpoint/2010/main" val="29048188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a:t>How to Establish a </a:t>
            </a:r>
            <a:br>
              <a:rPr lang="en-US" sz="3500" dirty="0"/>
            </a:br>
            <a:r>
              <a:rPr lang="en-US" sz="3500" dirty="0"/>
              <a:t>Private Organization?</a:t>
            </a:r>
          </a:p>
        </p:txBody>
      </p:sp>
      <p:sp>
        <p:nvSpPr>
          <p:cNvPr id="3" name="Content Placeholder 2"/>
          <p:cNvSpPr>
            <a:spLocks noGrp="1"/>
          </p:cNvSpPr>
          <p:nvPr>
            <p:ph idx="1"/>
          </p:nvPr>
        </p:nvSpPr>
        <p:spPr>
          <a:xfrm>
            <a:off x="381000" y="1295400"/>
            <a:ext cx="8482013" cy="5198618"/>
          </a:xfrm>
        </p:spPr>
        <p:txBody>
          <a:bodyPr/>
          <a:lstStyle/>
          <a:p>
            <a:r>
              <a:rPr lang="en-US" u="sng" dirty="0"/>
              <a:t>Register to Operate on base</a:t>
            </a:r>
            <a:r>
              <a:rPr lang="en-US" dirty="0"/>
              <a:t>: </a:t>
            </a:r>
            <a:r>
              <a:rPr lang="en-US" b="0" dirty="0"/>
              <a:t>Installation Commander approves (delegated to 375 MSG/CC)</a:t>
            </a:r>
          </a:p>
          <a:p>
            <a:r>
              <a:rPr lang="en-US" u="sng" dirty="0"/>
              <a:t>Submit Constitution, Bylaws to PO Monitor</a:t>
            </a:r>
            <a:r>
              <a:rPr lang="en-US" dirty="0"/>
              <a:t>:</a:t>
            </a:r>
          </a:p>
          <a:p>
            <a:pPr lvl="1"/>
            <a:r>
              <a:rPr lang="en-US" b="0" dirty="0"/>
              <a:t>Must address nature, function, objectives, membership eligibility, sources of income</a:t>
            </a:r>
          </a:p>
          <a:p>
            <a:pPr lvl="1"/>
            <a:r>
              <a:rPr lang="en-US" b="0" dirty="0"/>
              <a:t>Seven documents are required.  See 375fss.com    </a:t>
            </a:r>
          </a:p>
          <a:p>
            <a:pPr lvl="1"/>
            <a:r>
              <a:rPr lang="en-US" b="0" dirty="0"/>
              <a:t>Notify members of personal liability for obligations of PO</a:t>
            </a:r>
          </a:p>
          <a:p>
            <a:pPr lvl="1"/>
            <a:r>
              <a:rPr lang="en-US" b="0" dirty="0"/>
              <a:t>Describe duties of officers</a:t>
            </a:r>
          </a:p>
          <a:p>
            <a:pPr lvl="1"/>
            <a:r>
              <a:rPr lang="en-US" b="0" dirty="0"/>
              <a:t>Describe how to dispose of assets in case of dissolution</a:t>
            </a:r>
          </a:p>
          <a:p>
            <a:pPr lvl="1"/>
            <a:r>
              <a:rPr lang="en-US" b="0" u="sng" dirty="0"/>
              <a:t>JA legal review required - Initial Reviews/Establishment &amp; every 2 years </a:t>
            </a:r>
            <a:r>
              <a:rPr lang="en-US" sz="1800" b="0" i="1" u="sng" dirty="0"/>
              <a:t>(PO must review and update Constitution at least every 2 years in addition to submitting yearly for complete annual review).</a:t>
            </a:r>
          </a:p>
          <a:p>
            <a:endParaRPr lang="en-US" dirty="0"/>
          </a:p>
        </p:txBody>
      </p:sp>
    </p:spTree>
    <p:extLst>
      <p:ext uri="{BB962C8B-B14F-4D97-AF65-F5344CB8AC3E}">
        <p14:creationId xmlns:p14="http://schemas.microsoft.com/office/powerpoint/2010/main" val="96584804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sz="4000" dirty="0"/>
              <a:t>Naming your PO/UA </a:t>
            </a:r>
            <a:br>
              <a:rPr lang="en-US" sz="4000" dirty="0"/>
            </a:br>
            <a:endParaRPr lang="en-US" sz="4000" dirty="0"/>
          </a:p>
        </p:txBody>
      </p:sp>
      <p:sp>
        <p:nvSpPr>
          <p:cNvPr id="3" name="Content Placeholder 2"/>
          <p:cNvSpPr>
            <a:spLocks noGrp="1"/>
          </p:cNvSpPr>
          <p:nvPr>
            <p:ph idx="1"/>
          </p:nvPr>
        </p:nvSpPr>
        <p:spPr/>
        <p:txBody>
          <a:bodyPr/>
          <a:lstStyle/>
          <a:p>
            <a:r>
              <a:rPr lang="en-US" sz="1800" dirty="0"/>
              <a:t>May only use the name or abbreviation of the DoD, AF unit, or installation </a:t>
            </a:r>
            <a:r>
              <a:rPr lang="en-US" sz="1800" u="sng" dirty="0"/>
              <a:t>with written approval</a:t>
            </a:r>
            <a:r>
              <a:rPr lang="en-US" sz="1800" dirty="0"/>
              <a:t> of installation commander. This approval must be provided with initial review paperwork to the PO coordinator. If not provided:</a:t>
            </a:r>
          </a:p>
          <a:p>
            <a:pPr lvl="1"/>
            <a:r>
              <a:rPr lang="en-US" sz="1800" b="0" u="sng" dirty="0">
                <a:solidFill>
                  <a:srgbClr val="FF0000"/>
                </a:solidFill>
              </a:rPr>
              <a:t>Incorrect:</a:t>
            </a:r>
            <a:r>
              <a:rPr lang="en-US" sz="1800" b="0" dirty="0"/>
              <a:t> "Randolph </a:t>
            </a:r>
            <a:r>
              <a:rPr lang="en-US" sz="1800" b="0" u="sng" dirty="0"/>
              <a:t>AFB</a:t>
            </a:r>
            <a:r>
              <a:rPr lang="en-US" sz="1800" b="0" dirty="0"/>
              <a:t> Wives Club; 111 SPTG Booster Club; 222 FTW Top 3</a:t>
            </a:r>
          </a:p>
          <a:p>
            <a:pPr lvl="1"/>
            <a:r>
              <a:rPr lang="en-US" sz="1800" b="0" u="sng" dirty="0"/>
              <a:t>Correct:</a:t>
            </a:r>
            <a:r>
              <a:rPr lang="en-US" sz="1800" b="0" dirty="0"/>
              <a:t>  Randolph Wives Club; Scott Booster Club; Fairchild Top 3</a:t>
            </a:r>
          </a:p>
          <a:p>
            <a:pPr marL="406400" lvl="1" indent="0">
              <a:buNone/>
            </a:pPr>
            <a:endParaRPr lang="en-US" sz="1800" dirty="0"/>
          </a:p>
          <a:p>
            <a:r>
              <a:rPr lang="en-US" sz="1800" dirty="0"/>
              <a:t>May </a:t>
            </a:r>
            <a:r>
              <a:rPr lang="en-US" sz="1800"/>
              <a:t>not use seal</a:t>
            </a:r>
            <a:r>
              <a:rPr lang="en-US" sz="1800" dirty="0"/>
              <a:t>, logos, or insignia of DoD, component, instrumentality on letterhead, correspondence, etc. </a:t>
            </a:r>
          </a:p>
          <a:p>
            <a:endParaRPr lang="en-US" sz="1800" dirty="0"/>
          </a:p>
          <a:p>
            <a:r>
              <a:rPr lang="en-US" sz="1800" dirty="0"/>
              <a:t>Must have “</a:t>
            </a:r>
            <a:r>
              <a:rPr lang="en-US" sz="1800" dirty="0">
                <a:solidFill>
                  <a:srgbClr val="C00000"/>
                </a:solidFill>
              </a:rPr>
              <a:t>THIS IS A PRIVATE ORGANIZATION. IT IS NOT A PART OF THE DEPARTMENT OF DEFENSE OR ANY OF ITS COMPONENTS AND IT HAS NO GOVERNMENTAL STATUS</a:t>
            </a:r>
            <a:r>
              <a:rPr lang="en-US" sz="1800" dirty="0"/>
              <a:t>” on all documentation and correspondence mentioning PO/UA name.</a:t>
            </a:r>
            <a:endParaRPr lang="en-US" dirty="0"/>
          </a:p>
          <a:p>
            <a:pPr marL="0" indent="0">
              <a:buNone/>
            </a:pPr>
            <a:endParaRPr lang="en-US" dirty="0"/>
          </a:p>
        </p:txBody>
      </p:sp>
    </p:spTree>
    <p:extLst>
      <p:ext uri="{BB962C8B-B14F-4D97-AF65-F5344CB8AC3E}">
        <p14:creationId xmlns:p14="http://schemas.microsoft.com/office/powerpoint/2010/main" val="307928487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Membership </a:t>
            </a:r>
          </a:p>
        </p:txBody>
      </p:sp>
      <p:sp>
        <p:nvSpPr>
          <p:cNvPr id="3" name="Content Placeholder 2"/>
          <p:cNvSpPr>
            <a:spLocks noGrp="1"/>
          </p:cNvSpPr>
          <p:nvPr>
            <p:ph idx="1"/>
          </p:nvPr>
        </p:nvSpPr>
        <p:spPr/>
        <p:txBody>
          <a:bodyPr/>
          <a:lstStyle/>
          <a:p>
            <a:r>
              <a:rPr lang="en-US" dirty="0"/>
              <a:t>May not discriminate on basis of religion, race, ethnicity, color, age, disability, gender, sexual orientation, or national origin</a:t>
            </a:r>
          </a:p>
          <a:p>
            <a:pPr lvl="1"/>
            <a:r>
              <a:rPr lang="en-US" u="sng" dirty="0"/>
              <a:t>BUT</a:t>
            </a:r>
            <a:r>
              <a:rPr lang="en-US" dirty="0"/>
              <a:t>: May have religious/cultural focus </a:t>
            </a:r>
          </a:p>
          <a:p>
            <a:pPr marL="406400" lvl="1" indent="0">
              <a:buNone/>
            </a:pPr>
            <a:endParaRPr lang="en-US" dirty="0"/>
          </a:p>
          <a:p>
            <a:pPr marL="406400" lvl="1" indent="0">
              <a:buNone/>
            </a:pPr>
            <a:endParaRPr lang="en-US" sz="800" dirty="0"/>
          </a:p>
          <a:p>
            <a:r>
              <a:rPr lang="en-US" dirty="0"/>
              <a:t>Religiously oriented POs may NOT:</a:t>
            </a:r>
          </a:p>
          <a:p>
            <a:pPr lvl="1"/>
            <a:r>
              <a:rPr lang="en-US" dirty="0"/>
              <a:t>Have exclusive use of gov’t facilities;</a:t>
            </a:r>
          </a:p>
          <a:p>
            <a:pPr lvl="1"/>
            <a:r>
              <a:rPr lang="en-US" dirty="0"/>
              <a:t>Leave signs/insignia except during PO’s activities</a:t>
            </a:r>
          </a:p>
          <a:p>
            <a:pPr lvl="1"/>
            <a:r>
              <a:rPr lang="en-US" dirty="0"/>
              <a:t>Restrict membership to the religion involved</a:t>
            </a:r>
          </a:p>
          <a:p>
            <a:pPr marL="0" indent="0">
              <a:buNone/>
            </a:pPr>
            <a:endParaRPr lang="en-US" dirty="0"/>
          </a:p>
        </p:txBody>
      </p:sp>
    </p:spTree>
    <p:extLst>
      <p:ext uri="{BB962C8B-B14F-4D97-AF65-F5344CB8AC3E}">
        <p14:creationId xmlns:p14="http://schemas.microsoft.com/office/powerpoint/2010/main" val="244141789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Finances  </a:t>
            </a:r>
          </a:p>
        </p:txBody>
      </p:sp>
      <p:sp>
        <p:nvSpPr>
          <p:cNvPr id="3" name="Content Placeholder 2"/>
          <p:cNvSpPr>
            <a:spLocks noGrp="1"/>
          </p:cNvSpPr>
          <p:nvPr>
            <p:ph idx="1"/>
          </p:nvPr>
        </p:nvSpPr>
        <p:spPr/>
        <p:txBody>
          <a:bodyPr/>
          <a:lstStyle/>
          <a:p>
            <a:r>
              <a:rPr lang="en-US" dirty="0"/>
              <a:t>Must be self-sustaining</a:t>
            </a:r>
          </a:p>
          <a:p>
            <a:pPr lvl="1"/>
            <a:r>
              <a:rPr lang="en-US" dirty="0"/>
              <a:t>Primarily through “dues, contribution, service fees”</a:t>
            </a:r>
          </a:p>
          <a:p>
            <a:pPr>
              <a:buNone/>
            </a:pPr>
            <a:endParaRPr lang="en-US" sz="800" dirty="0"/>
          </a:p>
          <a:p>
            <a:r>
              <a:rPr lang="en-US" dirty="0"/>
              <a:t>No financial assistance from DoD or NAFI</a:t>
            </a:r>
          </a:p>
          <a:p>
            <a:pPr>
              <a:buNone/>
            </a:pPr>
            <a:endParaRPr lang="en-US" sz="800" dirty="0"/>
          </a:p>
          <a:p>
            <a:r>
              <a:rPr lang="en-US" dirty="0"/>
              <a:t>No income to accrue to members except though wages for PO employees</a:t>
            </a:r>
          </a:p>
          <a:p>
            <a:pPr>
              <a:buNone/>
            </a:pPr>
            <a:endParaRPr lang="en-US" sz="800" dirty="0"/>
          </a:p>
          <a:p>
            <a:r>
              <a:rPr lang="en-US" dirty="0"/>
              <a:t>Income derived must be primarily for offsetting expenses of operation, which may include awards and charitable contributions</a:t>
            </a:r>
          </a:p>
          <a:p>
            <a:r>
              <a:rPr lang="en-US" dirty="0">
                <a:solidFill>
                  <a:srgbClr val="FF0000"/>
                </a:solidFill>
              </a:rPr>
              <a:t>CANNOT</a:t>
            </a:r>
            <a:r>
              <a:rPr lang="en-US" dirty="0"/>
              <a:t> engage in any conduct that has the effect of advertising for, making referrals to, or encouraging use of any commercial business concerns. </a:t>
            </a:r>
            <a:r>
              <a:rPr lang="en-US" sz="1200" i="1" dirty="0"/>
              <a:t>(sponsor-type rewards)</a:t>
            </a:r>
          </a:p>
          <a:p>
            <a:pPr>
              <a:buNone/>
            </a:pPr>
            <a:endParaRPr lang="en-US" dirty="0"/>
          </a:p>
        </p:txBody>
      </p:sp>
    </p:spTree>
    <p:extLst>
      <p:ext uri="{BB962C8B-B14F-4D97-AF65-F5344CB8AC3E}">
        <p14:creationId xmlns:p14="http://schemas.microsoft.com/office/powerpoint/2010/main" val="3562471389"/>
      </p:ext>
    </p:extLst>
  </p:cSld>
  <p:clrMapOvr>
    <a:masterClrMapping/>
  </p:clrMapOvr>
  <p:transition/>
</p:sld>
</file>

<file path=ppt/theme/theme1.xml><?xml version="1.0" encoding="utf-8"?>
<a:theme xmlns:a="http://schemas.openxmlformats.org/drawingml/2006/main" name="1_375AW(templat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75AW(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Arial" charset="0"/>
          </a:defRPr>
        </a:defPPr>
      </a:lstStyle>
    </a:lnDef>
  </a:objectDefaults>
  <a:extraClrSchemeLst/>
</a:theme>
</file>

<file path=ppt/theme/theme2.xml><?xml version="1.0" encoding="utf-8"?>
<a:theme xmlns:a="http://schemas.openxmlformats.org/drawingml/2006/main" name="375AW(template)">
  <a:themeElements>
    <a:clrScheme name="">
      <a:dk1>
        <a:srgbClr val="003399"/>
      </a:dk1>
      <a:lt1>
        <a:srgbClr val="FFFFFF"/>
      </a:lt1>
      <a:dk2>
        <a:srgbClr val="000000"/>
      </a:dk2>
      <a:lt2>
        <a:srgbClr val="808080"/>
      </a:lt2>
      <a:accent1>
        <a:srgbClr val="00CC99"/>
      </a:accent1>
      <a:accent2>
        <a:srgbClr val="3333CC"/>
      </a:accent2>
      <a:accent3>
        <a:srgbClr val="FFFFFF"/>
      </a:accent3>
      <a:accent4>
        <a:srgbClr val="002A82"/>
      </a:accent4>
      <a:accent5>
        <a:srgbClr val="AAE2CA"/>
      </a:accent5>
      <a:accent6>
        <a:srgbClr val="2D2DB9"/>
      </a:accent6>
      <a:hlink>
        <a:srgbClr val="CCCCFF"/>
      </a:hlink>
      <a:folHlink>
        <a:srgbClr val="B2B2B2"/>
      </a:folHlink>
    </a:clrScheme>
    <a:fontScheme name="375AW(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1"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1" i="0" u="none" strike="noStrike" cap="none" normalizeH="0" baseline="0" smtClean="0">
            <a:ln>
              <a:noFill/>
            </a:ln>
            <a:solidFill>
              <a:srgbClr val="000066"/>
            </a:solidFill>
            <a:effectLst/>
            <a:latin typeface="Arial" charset="0"/>
          </a:defRPr>
        </a:defPPr>
      </a:lstStyle>
    </a:lnDef>
  </a:objectDefaults>
  <a:extraClrSchemeLst>
    <a:extraClrScheme>
      <a:clrScheme name="375AW(template)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375AW(template)">
  <a:themeElements>
    <a:clrScheme name="">
      <a:dk1>
        <a:srgbClr val="003399"/>
      </a:dk1>
      <a:lt1>
        <a:srgbClr val="FFFFFF"/>
      </a:lt1>
      <a:dk2>
        <a:srgbClr val="000000"/>
      </a:dk2>
      <a:lt2>
        <a:srgbClr val="808080"/>
      </a:lt2>
      <a:accent1>
        <a:srgbClr val="00CC99"/>
      </a:accent1>
      <a:accent2>
        <a:srgbClr val="3333CC"/>
      </a:accent2>
      <a:accent3>
        <a:srgbClr val="FFFFFF"/>
      </a:accent3>
      <a:accent4>
        <a:srgbClr val="002A82"/>
      </a:accent4>
      <a:accent5>
        <a:srgbClr val="AAE2CA"/>
      </a:accent5>
      <a:accent6>
        <a:srgbClr val="2D2DB9"/>
      </a:accent6>
      <a:hlink>
        <a:srgbClr val="CCCCFF"/>
      </a:hlink>
      <a:folHlink>
        <a:srgbClr val="B2B2B2"/>
      </a:folHlink>
    </a:clrScheme>
    <a:fontScheme name="375AW(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1"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1" i="0" u="none" strike="noStrike" cap="none" normalizeH="0" baseline="0" smtClean="0">
            <a:ln>
              <a:noFill/>
            </a:ln>
            <a:solidFill>
              <a:srgbClr val="000066"/>
            </a:solidFill>
            <a:effectLst/>
            <a:latin typeface="Arial" charset="0"/>
          </a:defRPr>
        </a:defPPr>
      </a:lstStyle>
    </a:lnDef>
  </a:objectDefaults>
  <a:extraClrSchemeLst>
    <a:extraClrScheme>
      <a:clrScheme name="375AW(template)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375AW(templat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75AW(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1" u="none" strike="noStrike" cap="none" normalizeH="0" baseline="0" smtClean="0">
            <a:ln>
              <a:noFill/>
            </a:ln>
            <a:solidFill>
              <a:schemeClr val="tx1"/>
            </a:solidFill>
            <a:effectLst/>
            <a:latin typeface="Arial" charset="0"/>
          </a:defRPr>
        </a:defPPr>
      </a:lst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621D60F30B68742BDE32CE374E1E705" ma:contentTypeVersion="9" ma:contentTypeDescription="Create a new document." ma:contentTypeScope="" ma:versionID="77c5220fa302d49de0464c2ee753d691">
  <xsd:schema xmlns:xsd="http://www.w3.org/2001/XMLSchema" xmlns:xs="http://www.w3.org/2001/XMLSchema" xmlns:p="http://schemas.microsoft.com/office/2006/metadata/properties" xmlns:ns3="b9072377-f2f4-46cc-b187-9cb7892bba62" xmlns:ns4="b7cf3c4d-97f6-4796-912c-bcaafb5d1b1a" targetNamespace="http://schemas.microsoft.com/office/2006/metadata/properties" ma:root="true" ma:fieldsID="5b8e6dc9a1dbf3c996f420d6055a0404" ns3:_="" ns4:_="">
    <xsd:import namespace="b9072377-f2f4-46cc-b187-9cb7892bba62"/>
    <xsd:import namespace="b7cf3c4d-97f6-4796-912c-bcaafb5d1b1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072377-f2f4-46cc-b187-9cb7892bba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cf3c4d-97f6-4796-912c-bcaafb5d1b1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863964-27BF-4B37-A852-D1BA8CF62CBF}">
  <ds:schemaRefs>
    <ds:schemaRef ds:uri="http://purl.org/dc/elements/1.1/"/>
    <ds:schemaRef ds:uri="http://schemas.microsoft.com/office/2006/metadata/properties"/>
    <ds:schemaRef ds:uri="http://schemas.microsoft.com/office/2006/documentManagement/types"/>
    <ds:schemaRef ds:uri="b9072377-f2f4-46cc-b187-9cb7892bba62"/>
    <ds:schemaRef ds:uri="http://purl.org/dc/dcmitype/"/>
    <ds:schemaRef ds:uri="http://schemas.microsoft.com/office/infopath/2007/PartnerControls"/>
    <ds:schemaRef ds:uri="b7cf3c4d-97f6-4796-912c-bcaafb5d1b1a"/>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571DBD91-1285-41AB-AC18-0DA4DF5DCA13}">
  <ds:schemaRefs>
    <ds:schemaRef ds:uri="http://schemas.microsoft.com/sharepoint/v3/contenttype/forms"/>
  </ds:schemaRefs>
</ds:datastoreItem>
</file>

<file path=customXml/itemProps3.xml><?xml version="1.0" encoding="utf-8"?>
<ds:datastoreItem xmlns:ds="http://schemas.openxmlformats.org/officeDocument/2006/customXml" ds:itemID="{AB305896-CD34-4ED5-9769-5CC69ED024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072377-f2f4-46cc-b187-9cb7892bba62"/>
    <ds:schemaRef ds:uri="b7cf3c4d-97f6-4796-912c-bcaafb5d1b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bd84cd2-a803-4625-aaf7-424aaac7782e}" enabled="1" method="Standar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15165</TotalTime>
  <Words>2801</Words>
  <Application>Microsoft Office PowerPoint</Application>
  <PresentationFormat>On-screen Show (4:3)</PresentationFormat>
  <Paragraphs>236</Paragraphs>
  <Slides>23</Slides>
  <Notes>9</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23</vt:i4>
      </vt:variant>
    </vt:vector>
  </HeadingPairs>
  <TitlesOfParts>
    <vt:vector size="32" baseType="lpstr">
      <vt:lpstr>Arial</vt:lpstr>
      <vt:lpstr>Calibri</vt:lpstr>
      <vt:lpstr>Didact Gothic</vt:lpstr>
      <vt:lpstr>Times New Roman</vt:lpstr>
      <vt:lpstr>Wingdings</vt:lpstr>
      <vt:lpstr>1_375AW(template)</vt:lpstr>
      <vt:lpstr>375AW(template)</vt:lpstr>
      <vt:lpstr>4_375AW(template)</vt:lpstr>
      <vt:lpstr>7_375AW(template)</vt:lpstr>
      <vt:lpstr>PowerPoint Presentation</vt:lpstr>
      <vt:lpstr>PowerPoint Presentation</vt:lpstr>
      <vt:lpstr>GUIDANCE</vt:lpstr>
      <vt:lpstr>What is a Private Organization? </vt:lpstr>
      <vt:lpstr>What is an Unofficial Activity? </vt:lpstr>
      <vt:lpstr>How to Establish a  Private Organization?</vt:lpstr>
      <vt:lpstr> Naming your PO/UA  </vt:lpstr>
      <vt:lpstr>Membership </vt:lpstr>
      <vt:lpstr>Finances  </vt:lpstr>
      <vt:lpstr>Fundraising</vt:lpstr>
      <vt:lpstr>Fundraising Request</vt:lpstr>
      <vt:lpstr>Filling Out Your Request Forms</vt:lpstr>
      <vt:lpstr>Raffles (AFI 34-106, para 5.21) (POs only) </vt:lpstr>
      <vt:lpstr>Advertising</vt:lpstr>
      <vt:lpstr>Solicitation of Donations </vt:lpstr>
      <vt:lpstr>Financial Reporting (POs only)</vt:lpstr>
      <vt:lpstr>Audits </vt:lpstr>
      <vt:lpstr>Liability </vt:lpstr>
      <vt:lpstr>Logistical Support </vt:lpstr>
      <vt:lpstr> Scholarships  </vt:lpstr>
      <vt:lpstr>TAXES</vt:lpstr>
      <vt:lpstr>GENERAL INFO: AIR SHOWS</vt:lpstr>
      <vt:lpstr> Questions? </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KAAUAMO, JAMIE M Capt USAF AMC 375 AMW/CCE</dc:creator>
  <cp:lastModifiedBy>NOBLES, ANGELA G CIV USAF AMC 375 FSS/FSRN</cp:lastModifiedBy>
  <cp:revision>305</cp:revision>
  <cp:lastPrinted>2019-01-10T14:06:33Z</cp:lastPrinted>
  <dcterms:created xsi:type="dcterms:W3CDTF">2012-12-11T22:23:24Z</dcterms:created>
  <dcterms:modified xsi:type="dcterms:W3CDTF">2026-03-19T15:07:05Z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0x0101004621D60F30B68742BDE32CE374E1E705</vt:lpwstr>
  </property>
  <property fmtid="{D5CDD505-2E9C-101B-9397-08002B2CF9AE}" pid="3" name="Owning Group">
    <vt:lpwstr>375 AMW</vt:lpwstr>
  </property>
  <property fmtid="{D5CDD505-2E9C-101B-9397-08002B2CF9AE}" pid="4" name="Signature Date">
    <vt:lpwstr>2012-12-12T06:00:00+00:00</vt:lpwstr>
  </property>
  <property fmtid="{D5CDD505-2E9C-101B-9397-08002B2CF9AE}" pid="5" name="_dlc_DocIdItemGuid">
    <vt:lpwstr>8e9e38bf-f168-4bf9-9c0f-f159e3a9feae</vt:lpwstr>
  </property>
</Properties>
</file>